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7559675" cy="10691813"/>
  <p:notesSz cx="6797675" cy="9928225"/>
  <p:defaultTextStyle>
    <a:defPPr>
      <a:defRPr lang="en-GB"/>
    </a:defPPr>
    <a:lvl1pPr algn="ctr"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S Gothic" pitchFamily="49"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S Gothic" pitchFamily="49"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S Gothic" pitchFamily="49"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S Gothic" pitchFamily="49"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S Gothic" pitchFamily="49" charset="-128"/>
        <a:cs typeface="+mn-cs"/>
      </a:defRPr>
    </a:lvl5pPr>
    <a:lvl6pPr marL="2286000" algn="l" defTabSz="914400" rtl="0" eaLnBrk="1" latinLnBrk="0" hangingPunct="1">
      <a:defRPr b="1" kern="1200">
        <a:solidFill>
          <a:schemeClr val="bg1"/>
        </a:solidFill>
        <a:latin typeface="Arial" charset="0"/>
        <a:ea typeface="MS Gothic" pitchFamily="49" charset="-128"/>
        <a:cs typeface="+mn-cs"/>
      </a:defRPr>
    </a:lvl6pPr>
    <a:lvl7pPr marL="2743200" algn="l" defTabSz="914400" rtl="0" eaLnBrk="1" latinLnBrk="0" hangingPunct="1">
      <a:defRPr b="1" kern="1200">
        <a:solidFill>
          <a:schemeClr val="bg1"/>
        </a:solidFill>
        <a:latin typeface="Arial" charset="0"/>
        <a:ea typeface="MS Gothic" pitchFamily="49" charset="-128"/>
        <a:cs typeface="+mn-cs"/>
      </a:defRPr>
    </a:lvl7pPr>
    <a:lvl8pPr marL="3200400" algn="l" defTabSz="914400" rtl="0" eaLnBrk="1" latinLnBrk="0" hangingPunct="1">
      <a:defRPr b="1" kern="1200">
        <a:solidFill>
          <a:schemeClr val="bg1"/>
        </a:solidFill>
        <a:latin typeface="Arial" charset="0"/>
        <a:ea typeface="MS Gothic" pitchFamily="49" charset="-128"/>
        <a:cs typeface="+mn-cs"/>
      </a:defRPr>
    </a:lvl8pPr>
    <a:lvl9pPr marL="3657600" algn="l" defTabSz="914400" rtl="0" eaLnBrk="1" latinLnBrk="0" hangingPunct="1">
      <a:defRPr b="1" kern="1200">
        <a:solidFill>
          <a:schemeClr val="bg1"/>
        </a:solidFill>
        <a:latin typeface="Arial" charset="0"/>
        <a:ea typeface="MS Gothic"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6057"/>
    <a:srgbClr val="9BBC37"/>
    <a:srgbClr val="76B5C0"/>
    <a:srgbClr val="F40A19"/>
    <a:srgbClr val="7360C9"/>
    <a:srgbClr val="E92231"/>
    <a:srgbClr val="E05434"/>
    <a:srgbClr val="ED642B"/>
    <a:srgbClr val="EDA999"/>
    <a:srgbClr val="F57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1944" y="-80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797675"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360" cap="sq">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0" name="AutoShape 2"/>
          <p:cNvSpPr>
            <a:spLocks noChangeArrowheads="1"/>
          </p:cNvSpPr>
          <p:nvPr/>
        </p:nvSpPr>
        <p:spPr bwMode="auto">
          <a:xfrm>
            <a:off x="0" y="1"/>
            <a:ext cx="6797675"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1" name="AutoShape 3"/>
          <p:cNvSpPr>
            <a:spLocks noChangeArrowheads="1"/>
          </p:cNvSpPr>
          <p:nvPr/>
        </p:nvSpPr>
        <p:spPr bwMode="auto">
          <a:xfrm>
            <a:off x="0" y="1"/>
            <a:ext cx="6797675"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2" name="AutoShape 4"/>
          <p:cNvSpPr>
            <a:spLocks noChangeArrowheads="1"/>
          </p:cNvSpPr>
          <p:nvPr/>
        </p:nvSpPr>
        <p:spPr bwMode="auto">
          <a:xfrm>
            <a:off x="0" y="1"/>
            <a:ext cx="6797675"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3" name="AutoShape 5"/>
          <p:cNvSpPr>
            <a:spLocks noChangeArrowheads="1"/>
          </p:cNvSpPr>
          <p:nvPr/>
        </p:nvSpPr>
        <p:spPr bwMode="auto">
          <a:xfrm>
            <a:off x="1" y="1"/>
            <a:ext cx="6799262"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4" name="AutoShape 6"/>
          <p:cNvSpPr>
            <a:spLocks noChangeArrowheads="1"/>
          </p:cNvSpPr>
          <p:nvPr/>
        </p:nvSpPr>
        <p:spPr bwMode="auto">
          <a:xfrm>
            <a:off x="0" y="1"/>
            <a:ext cx="6800851"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5" name="AutoShape 7"/>
          <p:cNvSpPr>
            <a:spLocks noChangeArrowheads="1"/>
          </p:cNvSpPr>
          <p:nvPr/>
        </p:nvSpPr>
        <p:spPr bwMode="auto">
          <a:xfrm>
            <a:off x="0" y="1"/>
            <a:ext cx="6800851"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6" name="AutoShape 8"/>
          <p:cNvSpPr>
            <a:spLocks noChangeArrowheads="1"/>
          </p:cNvSpPr>
          <p:nvPr/>
        </p:nvSpPr>
        <p:spPr bwMode="auto">
          <a:xfrm>
            <a:off x="0" y="1"/>
            <a:ext cx="6800851"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7" name="AutoShape 9"/>
          <p:cNvSpPr>
            <a:spLocks noChangeArrowheads="1"/>
          </p:cNvSpPr>
          <p:nvPr/>
        </p:nvSpPr>
        <p:spPr bwMode="auto">
          <a:xfrm>
            <a:off x="0" y="1"/>
            <a:ext cx="6800851"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8" name="AutoShape 10"/>
          <p:cNvSpPr>
            <a:spLocks noChangeArrowheads="1"/>
          </p:cNvSpPr>
          <p:nvPr/>
        </p:nvSpPr>
        <p:spPr bwMode="auto">
          <a:xfrm>
            <a:off x="0" y="1"/>
            <a:ext cx="6800851" cy="9928225"/>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9" name="Rectangle 11"/>
          <p:cNvSpPr>
            <a:spLocks noGrp="1" noRot="1" noChangeAspect="1" noChangeArrowheads="1"/>
          </p:cNvSpPr>
          <p:nvPr>
            <p:ph type="sldImg"/>
          </p:nvPr>
        </p:nvSpPr>
        <p:spPr bwMode="auto">
          <a:xfrm>
            <a:off x="-10648950" y="-12807950"/>
            <a:ext cx="9578975" cy="13546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2060" name="Rectangle 12"/>
          <p:cNvSpPr>
            <a:spLocks noGrp="1" noChangeArrowheads="1"/>
          </p:cNvSpPr>
          <p:nvPr>
            <p:ph type="body"/>
          </p:nvPr>
        </p:nvSpPr>
        <p:spPr bwMode="auto">
          <a:xfrm>
            <a:off x="679609" y="4714875"/>
            <a:ext cx="5424166" cy="445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smtClean="0"/>
          </a:p>
        </p:txBody>
      </p:sp>
    </p:spTree>
    <p:extLst>
      <p:ext uri="{BB962C8B-B14F-4D97-AF65-F5344CB8AC3E}">
        <p14:creationId xmlns:p14="http://schemas.microsoft.com/office/powerpoint/2010/main" val="335274951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0646673" y="-12807950"/>
            <a:ext cx="9582800" cy="135540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4098" name="Rectangle 2"/>
          <p:cNvSpPr txBox="1">
            <a:spLocks noGrp="1" noChangeArrowheads="1"/>
          </p:cNvSpPr>
          <p:nvPr>
            <p:ph type="body"/>
          </p:nvPr>
        </p:nvSpPr>
        <p:spPr bwMode="auto">
          <a:xfrm>
            <a:off x="679609" y="4714876"/>
            <a:ext cx="5427342"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80763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6738" y="3321050"/>
            <a:ext cx="6426200" cy="2292350"/>
          </a:xfrm>
        </p:spPr>
        <p:txBody>
          <a:bodyPr/>
          <a:lstStyle/>
          <a:p>
            <a:r>
              <a:rPr lang="fr-FR" smtClean="0"/>
              <a:t>Modifiez le style du titre</a:t>
            </a:r>
            <a:endParaRPr lang="fr-FR"/>
          </a:p>
        </p:txBody>
      </p:sp>
      <p:sp>
        <p:nvSpPr>
          <p:cNvPr id="3" name="Sous-titre 2"/>
          <p:cNvSpPr>
            <a:spLocks noGrp="1"/>
          </p:cNvSpPr>
          <p:nvPr>
            <p:ph type="subTitle" idx="1"/>
          </p:nvPr>
        </p:nvSpPr>
        <p:spPr>
          <a:xfrm>
            <a:off x="1133475" y="6059488"/>
            <a:ext cx="5292725"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C0336674-EB82-4720-92F1-F83FF3C51831}" type="slidenum">
              <a:rPr lang="fr-FR" altLang="fr-FR"/>
              <a:pPr/>
              <a:t>‹N°›</a:t>
            </a:fld>
            <a:endParaRPr lang="fr-FR" altLang="fr-FR"/>
          </a:p>
        </p:txBody>
      </p:sp>
    </p:spTree>
    <p:extLst>
      <p:ext uri="{BB962C8B-B14F-4D97-AF65-F5344CB8AC3E}">
        <p14:creationId xmlns:p14="http://schemas.microsoft.com/office/powerpoint/2010/main" val="78399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A7108384-C840-445E-B62F-E7A11707D6E2}" type="slidenum">
              <a:rPr lang="fr-FR" altLang="fr-FR"/>
              <a:pPr/>
              <a:t>‹N°›</a:t>
            </a:fld>
            <a:endParaRPr lang="fr-FR" altLang="fr-FR"/>
          </a:p>
        </p:txBody>
      </p:sp>
    </p:spTree>
    <p:extLst>
      <p:ext uri="{BB962C8B-B14F-4D97-AF65-F5344CB8AC3E}">
        <p14:creationId xmlns:p14="http://schemas.microsoft.com/office/powerpoint/2010/main" val="391964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307013" y="758825"/>
            <a:ext cx="1533525" cy="8489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01675" y="758825"/>
            <a:ext cx="4452938" cy="8489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3E64864D-E5F1-4F14-9963-4ECD42C638F2}" type="slidenum">
              <a:rPr lang="fr-FR" altLang="fr-FR"/>
              <a:pPr/>
              <a:t>‹N°›</a:t>
            </a:fld>
            <a:endParaRPr lang="fr-FR" altLang="fr-FR"/>
          </a:p>
        </p:txBody>
      </p:sp>
    </p:spTree>
    <p:extLst>
      <p:ext uri="{BB962C8B-B14F-4D97-AF65-F5344CB8AC3E}">
        <p14:creationId xmlns:p14="http://schemas.microsoft.com/office/powerpoint/2010/main" val="11925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A13CE2B-7123-4DA3-85DC-90346D4507BF}" type="slidenum">
              <a:rPr lang="fr-FR" altLang="fr-FR"/>
              <a:pPr/>
              <a:t>‹N°›</a:t>
            </a:fld>
            <a:endParaRPr lang="fr-FR" altLang="fr-FR"/>
          </a:p>
        </p:txBody>
      </p:sp>
    </p:spTree>
    <p:extLst>
      <p:ext uri="{BB962C8B-B14F-4D97-AF65-F5344CB8AC3E}">
        <p14:creationId xmlns:p14="http://schemas.microsoft.com/office/powerpoint/2010/main" val="192679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6900" y="6870700"/>
            <a:ext cx="6426200" cy="2124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96900" y="4532313"/>
            <a:ext cx="6426200" cy="2338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numéro de diapositive 3"/>
          <p:cNvSpPr>
            <a:spLocks noGrp="1"/>
          </p:cNvSpPr>
          <p:nvPr>
            <p:ph type="sldNum" idx="10"/>
          </p:nvPr>
        </p:nvSpPr>
        <p:spPr/>
        <p:txBody>
          <a:bodyPr/>
          <a:lstStyle>
            <a:lvl1pPr>
              <a:defRPr/>
            </a:lvl1pPr>
          </a:lstStyle>
          <a:p>
            <a:fld id="{5083E5FE-C4D6-450A-8C16-0EBA5F61C128}" type="slidenum">
              <a:rPr lang="fr-FR" altLang="fr-FR"/>
              <a:pPr/>
              <a:t>‹N°›</a:t>
            </a:fld>
            <a:endParaRPr lang="fr-FR" altLang="fr-FR"/>
          </a:p>
        </p:txBody>
      </p:sp>
    </p:spTree>
    <p:extLst>
      <p:ext uri="{BB962C8B-B14F-4D97-AF65-F5344CB8AC3E}">
        <p14:creationId xmlns:p14="http://schemas.microsoft.com/office/powerpoint/2010/main" val="320980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01675" y="2686050"/>
            <a:ext cx="2992438" cy="65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846513" y="2686050"/>
            <a:ext cx="2994025" cy="65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A6B8BE41-516C-4B2F-B9D0-A533D0B56535}" type="slidenum">
              <a:rPr lang="fr-FR" altLang="fr-FR"/>
              <a:pPr/>
              <a:t>‹N°›</a:t>
            </a:fld>
            <a:endParaRPr lang="fr-FR" altLang="fr-FR"/>
          </a:p>
        </p:txBody>
      </p:sp>
    </p:spTree>
    <p:extLst>
      <p:ext uri="{BB962C8B-B14F-4D97-AF65-F5344CB8AC3E}">
        <p14:creationId xmlns:p14="http://schemas.microsoft.com/office/powerpoint/2010/main" val="9512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7825" y="428625"/>
            <a:ext cx="6804025" cy="178117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77825" y="2393950"/>
            <a:ext cx="3340100"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77825" y="3390900"/>
            <a:ext cx="3340100"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840163" y="2393950"/>
            <a:ext cx="3341687"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840163" y="3390900"/>
            <a:ext cx="3341687"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DA1354CA-FD7C-41A2-BEBC-1B7F51A159F8}" type="slidenum">
              <a:rPr lang="fr-FR" altLang="fr-FR"/>
              <a:pPr/>
              <a:t>‹N°›</a:t>
            </a:fld>
            <a:endParaRPr lang="fr-FR" altLang="fr-FR"/>
          </a:p>
        </p:txBody>
      </p:sp>
    </p:spTree>
    <p:extLst>
      <p:ext uri="{BB962C8B-B14F-4D97-AF65-F5344CB8AC3E}">
        <p14:creationId xmlns:p14="http://schemas.microsoft.com/office/powerpoint/2010/main" val="23266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25B3BD7F-1DFF-42DB-9279-85410C71907E}" type="slidenum">
              <a:rPr lang="fr-FR" altLang="fr-FR"/>
              <a:pPr/>
              <a:t>‹N°›</a:t>
            </a:fld>
            <a:endParaRPr lang="fr-FR" altLang="fr-FR"/>
          </a:p>
        </p:txBody>
      </p:sp>
    </p:spTree>
    <p:extLst>
      <p:ext uri="{BB962C8B-B14F-4D97-AF65-F5344CB8AC3E}">
        <p14:creationId xmlns:p14="http://schemas.microsoft.com/office/powerpoint/2010/main" val="126717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3A7A1290-6081-4F7B-B60E-E753EDEC6036}" type="slidenum">
              <a:rPr lang="fr-FR" altLang="fr-FR"/>
              <a:pPr/>
              <a:t>‹N°›</a:t>
            </a:fld>
            <a:endParaRPr lang="fr-FR" altLang="fr-FR"/>
          </a:p>
        </p:txBody>
      </p:sp>
    </p:spTree>
    <p:extLst>
      <p:ext uri="{BB962C8B-B14F-4D97-AF65-F5344CB8AC3E}">
        <p14:creationId xmlns:p14="http://schemas.microsoft.com/office/powerpoint/2010/main" val="11973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7825" y="425450"/>
            <a:ext cx="2487613" cy="18113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955925" y="425450"/>
            <a:ext cx="4225925" cy="9124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77825" y="2236788"/>
            <a:ext cx="2487613" cy="7313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idx="10"/>
          </p:nvPr>
        </p:nvSpPr>
        <p:spPr/>
        <p:txBody>
          <a:bodyPr/>
          <a:lstStyle>
            <a:lvl1pPr>
              <a:defRPr/>
            </a:lvl1pPr>
          </a:lstStyle>
          <a:p>
            <a:fld id="{29F43217-9014-4403-9010-05BEC01A0D48}" type="slidenum">
              <a:rPr lang="fr-FR" altLang="fr-FR"/>
              <a:pPr/>
              <a:t>‹N°›</a:t>
            </a:fld>
            <a:endParaRPr lang="fr-FR" altLang="fr-FR"/>
          </a:p>
        </p:txBody>
      </p:sp>
    </p:spTree>
    <p:extLst>
      <p:ext uri="{BB962C8B-B14F-4D97-AF65-F5344CB8AC3E}">
        <p14:creationId xmlns:p14="http://schemas.microsoft.com/office/powerpoint/2010/main" val="108489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1138" y="7485063"/>
            <a:ext cx="4537075" cy="88265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481138" y="955675"/>
            <a:ext cx="4537075"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1138" y="8367713"/>
            <a:ext cx="4537075" cy="1255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idx="10"/>
          </p:nvPr>
        </p:nvSpPr>
        <p:spPr/>
        <p:txBody>
          <a:bodyPr/>
          <a:lstStyle>
            <a:lvl1pPr>
              <a:defRPr/>
            </a:lvl1pPr>
          </a:lstStyle>
          <a:p>
            <a:fld id="{B3826B8E-722C-4CF9-831A-E8DD410E86CE}" type="slidenum">
              <a:rPr lang="fr-FR" altLang="fr-FR"/>
              <a:pPr/>
              <a:t>‹N°›</a:t>
            </a:fld>
            <a:endParaRPr lang="fr-FR" altLang="fr-FR"/>
          </a:p>
        </p:txBody>
      </p:sp>
    </p:spTree>
    <p:extLst>
      <p:ext uri="{BB962C8B-B14F-4D97-AF65-F5344CB8AC3E}">
        <p14:creationId xmlns:p14="http://schemas.microsoft.com/office/powerpoint/2010/main" val="23617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01675" y="758825"/>
            <a:ext cx="6138863" cy="1644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6" name="Rectangle 2"/>
          <p:cNvSpPr>
            <a:spLocks noGrp="1" noChangeArrowheads="1"/>
          </p:cNvSpPr>
          <p:nvPr>
            <p:ph type="body" idx="1"/>
          </p:nvPr>
        </p:nvSpPr>
        <p:spPr bwMode="auto">
          <a:xfrm>
            <a:off x="701675" y="2686050"/>
            <a:ext cx="6138863" cy="656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7488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1027" name="Text Box 3"/>
          <p:cNvSpPr txBox="1">
            <a:spLocks noChangeArrowheads="1"/>
          </p:cNvSpPr>
          <p:nvPr/>
        </p:nvSpPr>
        <p:spPr bwMode="auto">
          <a:xfrm>
            <a:off x="701675" y="9440863"/>
            <a:ext cx="15875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8" name="Text Box 4"/>
          <p:cNvSpPr txBox="1">
            <a:spLocks noChangeArrowheads="1"/>
          </p:cNvSpPr>
          <p:nvPr/>
        </p:nvSpPr>
        <p:spPr bwMode="auto">
          <a:xfrm>
            <a:off x="2697163" y="9440863"/>
            <a:ext cx="2157412"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9" name="Rectangle 5"/>
          <p:cNvSpPr>
            <a:spLocks noGrp="1" noChangeArrowheads="1"/>
          </p:cNvSpPr>
          <p:nvPr>
            <p:ph type="sldNum"/>
          </p:nvPr>
        </p:nvSpPr>
        <p:spPr bwMode="auto">
          <a:xfrm>
            <a:off x="5260975" y="9440863"/>
            <a:ext cx="1577975" cy="67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FFFFFF"/>
                </a:solidFill>
              </a:defRPr>
            </a:lvl1pPr>
          </a:lstStyle>
          <a:p>
            <a:fld id="{4B8F32B1-F740-4656-B805-8E6EFAE07863}"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pitchFamily="49" charset="-128"/>
        </a:defRPr>
      </a:lvl9pPr>
    </p:titleStyle>
    <p:bodyStyle>
      <a:lvl1pPr marL="342900" indent="-342900" algn="l" defTabSz="449263" rtl="0" eaLnBrk="0" fontAlgn="base" hangingPunct="0">
        <a:lnSpc>
          <a:spcPct val="93000"/>
        </a:lnSpc>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18"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7.jpeg"/><Relationship Id="rId17" Type="http://schemas.openxmlformats.org/officeDocument/2006/relationships/image" Target="../media/image10.emf"/><Relationship Id="rId2" Type="http://schemas.openxmlformats.org/officeDocument/2006/relationships/notesSlide" Target="../notesSlides/notesSlide1.xml"/><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9.jpe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5107788" y="2465586"/>
            <a:ext cx="2200440" cy="379292"/>
            <a:chOff x="5107788" y="2753618"/>
            <a:chExt cx="2200440" cy="379292"/>
          </a:xfrm>
        </p:grpSpPr>
        <p:pic>
          <p:nvPicPr>
            <p:cNvPr id="10" name="Image 9" descr="Capture d’écran 2016-01-08 à 10.37.47.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8985" r="28880"/>
            <a:stretch/>
          </p:blipFill>
          <p:spPr>
            <a:xfrm>
              <a:off x="5147989" y="2825626"/>
              <a:ext cx="2160239" cy="307284"/>
            </a:xfrm>
            <a:prstGeom prst="rect">
              <a:avLst/>
            </a:prstGeom>
          </p:spPr>
        </p:pic>
        <p:cxnSp>
          <p:nvCxnSpPr>
            <p:cNvPr id="53" name="Connecteur droit 52"/>
            <p:cNvCxnSpPr/>
            <p:nvPr/>
          </p:nvCxnSpPr>
          <p:spPr bwMode="auto">
            <a:xfrm>
              <a:off x="5107788" y="2753618"/>
              <a:ext cx="2199889" cy="0"/>
            </a:xfrm>
            <a:prstGeom prst="line">
              <a:avLst/>
            </a:prstGeom>
            <a:solidFill>
              <a:srgbClr val="00B8FF"/>
            </a:solidFill>
            <a:ln w="9525"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2"/>
          <p:cNvSpPr/>
          <p:nvPr/>
        </p:nvSpPr>
        <p:spPr bwMode="auto">
          <a:xfrm>
            <a:off x="5509004" y="2537594"/>
            <a:ext cx="1716019" cy="328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sp>
        <p:nvSpPr>
          <p:cNvPr id="58" name="ZoneTexte 57"/>
          <p:cNvSpPr txBox="1"/>
          <p:nvPr/>
        </p:nvSpPr>
        <p:spPr>
          <a:xfrm>
            <a:off x="5416843" y="2465586"/>
            <a:ext cx="2322882" cy="400110"/>
          </a:xfrm>
          <a:prstGeom prst="rect">
            <a:avLst/>
          </a:prstGeom>
          <a:noFill/>
        </p:spPr>
        <p:txBody>
          <a:bodyPr wrap="square" rtlCol="0">
            <a:spAutoFit/>
          </a:bodyPr>
          <a:lstStyle/>
          <a:p>
            <a:pPr algn="l"/>
            <a:r>
              <a:rPr lang="fr-FR" sz="2000" b="0" dirty="0" err="1" smtClean="0">
                <a:solidFill>
                  <a:srgbClr val="ED6129"/>
                </a:solidFill>
                <a:latin typeface="Century Gothic" panose="020B0502020202020204" pitchFamily="34" charset="0"/>
              </a:rPr>
              <a:t>Softness</a:t>
            </a:r>
            <a:endParaRPr lang="fr-FR" sz="2000" b="0" dirty="0">
              <a:solidFill>
                <a:srgbClr val="ED6129"/>
              </a:solidFill>
              <a:latin typeface="Century Gothic" panose="020B0502020202020204" pitchFamily="34" charset="0"/>
            </a:endParaRPr>
          </a:p>
        </p:txBody>
      </p:sp>
      <p:sp>
        <p:nvSpPr>
          <p:cNvPr id="2" name="Rectangle 1"/>
          <p:cNvSpPr/>
          <p:nvPr/>
        </p:nvSpPr>
        <p:spPr bwMode="auto">
          <a:xfrm>
            <a:off x="251445" y="2430551"/>
            <a:ext cx="1944000" cy="4067483"/>
          </a:xfrm>
          <a:prstGeom prst="rect">
            <a:avLst/>
          </a:prstGeom>
          <a:solidFill>
            <a:srgbClr val="AB988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sp>
        <p:nvSpPr>
          <p:cNvPr id="59" name="Forme libre 58"/>
          <p:cNvSpPr/>
          <p:nvPr/>
        </p:nvSpPr>
        <p:spPr>
          <a:xfrm>
            <a:off x="493702" y="2537594"/>
            <a:ext cx="1466280" cy="138482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blipFill>
            <a:blip r:embed="rId5" cstate="screen">
              <a:extLst>
                <a:ext uri="{28A0092B-C50C-407E-A947-70E740481C1C}">
                  <a14:useLocalDpi xmlns:a14="http://schemas.microsoft.com/office/drawing/2010/main"/>
                </a:ext>
              </a:extLst>
            </a:blip>
            <a:stretch>
              <a:fillRect/>
            </a:stretch>
          </a:blipFill>
          <a:ln>
            <a:noFill/>
            <a:prstDash val="solid"/>
          </a:ln>
        </p:spPr>
        <p:txBody>
          <a:bodyPr vert="horz" wrap="square" lIns="158760" tIns="82440" rIns="158760" bIns="82440" anchor="t" anchorCtr="0" compatLnSpc="0">
            <a:noAutofit/>
          </a:bodyPr>
          <a:lstStyle/>
          <a:p>
            <a:pPr>
              <a:spcBef>
                <a:spcPts val="1400"/>
              </a:spcBef>
              <a:spcAft>
                <a:spcPts val="0"/>
              </a:spcAft>
            </a:pPr>
            <a:r>
              <a:rPr lang="fr-FR" sz="1200" kern="150">
                <a:effectLst/>
                <a:latin typeface="Times New Roman" panose="02020603050405020304" pitchFamily="18" charset="0"/>
                <a:ea typeface="Lucida Sans Unicode" panose="020B0602030504020204" pitchFamily="34" charset="0"/>
                <a:cs typeface="Tahoma" panose="020B0604030504040204" pitchFamily="34" charset="0"/>
              </a:rPr>
              <a:t> </a:t>
            </a:r>
          </a:p>
        </p:txBody>
      </p:sp>
      <p:pic>
        <p:nvPicPr>
          <p:cNvPr id="55" name="Imag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9055" y="217206"/>
            <a:ext cx="1881565" cy="802883"/>
          </a:xfrm>
          <a:prstGeom prst="rect">
            <a:avLst/>
          </a:prstGeom>
        </p:spPr>
      </p:pic>
      <p:sp>
        <p:nvSpPr>
          <p:cNvPr id="18" name="Rectangle 17"/>
          <p:cNvSpPr/>
          <p:nvPr/>
        </p:nvSpPr>
        <p:spPr bwMode="auto">
          <a:xfrm>
            <a:off x="3028568" y="7754611"/>
            <a:ext cx="1246272" cy="28411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grpSp>
        <p:nvGrpSpPr>
          <p:cNvPr id="67" name="Groupe 66"/>
          <p:cNvGrpSpPr/>
          <p:nvPr/>
        </p:nvGrpSpPr>
        <p:grpSpPr>
          <a:xfrm>
            <a:off x="2313438" y="7301992"/>
            <a:ext cx="2394997" cy="741713"/>
            <a:chOff x="2339677" y="7916561"/>
            <a:chExt cx="2394997" cy="741713"/>
          </a:xfrm>
        </p:grpSpPr>
        <p:cxnSp>
          <p:nvCxnSpPr>
            <p:cNvPr id="74" name="Connecteur droit 73"/>
            <p:cNvCxnSpPr/>
            <p:nvPr/>
          </p:nvCxnSpPr>
          <p:spPr bwMode="auto">
            <a:xfrm>
              <a:off x="2358410" y="7916561"/>
              <a:ext cx="2376264" cy="0"/>
            </a:xfrm>
            <a:prstGeom prst="line">
              <a:avLst/>
            </a:prstGeom>
            <a:solidFill>
              <a:srgbClr val="00B8FF"/>
            </a:solidFill>
            <a:ln w="9525" cap="flat" cmpd="sng" algn="ctr">
              <a:solidFill>
                <a:srgbClr val="73A5B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3" name="Image 72" descr="Capture d’écran 2016-01-08 à 10.46.04.png"/>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12625"/>
            <a:stretch/>
          </p:blipFill>
          <p:spPr>
            <a:xfrm>
              <a:off x="2339677" y="8010202"/>
              <a:ext cx="2304256" cy="648072"/>
            </a:xfrm>
            <a:prstGeom prst="rect">
              <a:avLst/>
            </a:prstGeom>
          </p:spPr>
        </p:pic>
      </p:grpSp>
      <p:sp>
        <p:nvSpPr>
          <p:cNvPr id="17" name="Rectangle 16"/>
          <p:cNvSpPr/>
          <p:nvPr/>
        </p:nvSpPr>
        <p:spPr bwMode="auto">
          <a:xfrm>
            <a:off x="2657476" y="7320966"/>
            <a:ext cx="1980393" cy="3758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grpSp>
        <p:nvGrpSpPr>
          <p:cNvPr id="11" name="Groupe 10"/>
          <p:cNvGrpSpPr/>
          <p:nvPr/>
        </p:nvGrpSpPr>
        <p:grpSpPr>
          <a:xfrm>
            <a:off x="2313438" y="4941897"/>
            <a:ext cx="4968000" cy="438848"/>
            <a:chOff x="2339677" y="5576616"/>
            <a:chExt cx="4968000" cy="438848"/>
          </a:xfrm>
        </p:grpSpPr>
        <p:pic>
          <p:nvPicPr>
            <p:cNvPr id="14" name="Image 13" descr="Capture d’écran 2016-01-08 à 10.43.11.png"/>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t="9506" b="42961"/>
            <a:stretch/>
          </p:blipFill>
          <p:spPr>
            <a:xfrm>
              <a:off x="2339677" y="5633937"/>
              <a:ext cx="2232248" cy="360041"/>
            </a:xfrm>
            <a:prstGeom prst="rect">
              <a:avLst/>
            </a:prstGeom>
          </p:spPr>
        </p:pic>
        <p:cxnSp>
          <p:nvCxnSpPr>
            <p:cNvPr id="4" name="Connecteur droit 3"/>
            <p:cNvCxnSpPr/>
            <p:nvPr/>
          </p:nvCxnSpPr>
          <p:spPr bwMode="auto">
            <a:xfrm>
              <a:off x="2339677" y="5576616"/>
              <a:ext cx="4968000" cy="6848"/>
            </a:xfrm>
            <a:prstGeom prst="line">
              <a:avLst/>
            </a:prstGeom>
            <a:solidFill>
              <a:srgbClr val="00B8FF"/>
            </a:solidFill>
            <a:ln w="9525" cap="flat" cmpd="sng" algn="ctr">
              <a:solidFill>
                <a:srgbClr val="E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Image 47" descr="Capture d’écran 2016-01-08 à 10.43.11.png"/>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16112" t="58551" r="40323" b="-6084"/>
            <a:stretch/>
          </p:blipFill>
          <p:spPr>
            <a:xfrm>
              <a:off x="4103483" y="5655424"/>
              <a:ext cx="972498" cy="360040"/>
            </a:xfrm>
            <a:prstGeom prst="rect">
              <a:avLst/>
            </a:prstGeom>
          </p:spPr>
        </p:pic>
      </p:grpSp>
      <p:sp>
        <p:nvSpPr>
          <p:cNvPr id="16" name="Rectangle 15"/>
          <p:cNvSpPr/>
          <p:nvPr/>
        </p:nvSpPr>
        <p:spPr bwMode="auto">
          <a:xfrm>
            <a:off x="2699717" y="5020705"/>
            <a:ext cx="2520280" cy="33855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sp>
        <p:nvSpPr>
          <p:cNvPr id="3073" name="Rectangle 1"/>
          <p:cNvSpPr>
            <a:spLocks noChangeArrowheads="1"/>
          </p:cNvSpPr>
          <p:nvPr/>
        </p:nvSpPr>
        <p:spPr bwMode="auto">
          <a:xfrm>
            <a:off x="0" y="10101263"/>
            <a:ext cx="7559675" cy="590550"/>
          </a:xfrm>
          <a:prstGeom prst="rect">
            <a:avLst/>
          </a:prstGeom>
          <a:solidFill>
            <a:srgbClr val="746057"/>
          </a:solidFill>
          <a:ln>
            <a:noFill/>
          </a:ln>
          <a:effectLst/>
          <a:extLst/>
        </p:spPr>
        <p:txBody>
          <a:bodyPr wrap="none" anchor="ctr"/>
          <a:lstStyle/>
          <a:p>
            <a:endParaRPr lang="fr-FR"/>
          </a:p>
        </p:txBody>
      </p:sp>
      <p:sp>
        <p:nvSpPr>
          <p:cNvPr id="3074" name="Line 2"/>
          <p:cNvSpPr>
            <a:spLocks noChangeShapeType="1"/>
          </p:cNvSpPr>
          <p:nvPr/>
        </p:nvSpPr>
        <p:spPr bwMode="auto">
          <a:xfrm flipV="1">
            <a:off x="251446" y="2238685"/>
            <a:ext cx="7056782" cy="32661"/>
          </a:xfrm>
          <a:prstGeom prst="line">
            <a:avLst/>
          </a:prstGeom>
          <a:noFill/>
          <a:ln w="9360" cap="sq">
            <a:solidFill>
              <a:srgbClr val="8B797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080" name="Text Box 8"/>
          <p:cNvSpPr txBox="1">
            <a:spLocks noChangeArrowheads="1"/>
          </p:cNvSpPr>
          <p:nvPr/>
        </p:nvSpPr>
        <p:spPr bwMode="auto">
          <a:xfrm>
            <a:off x="1409023" y="10083824"/>
            <a:ext cx="467507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9pPr>
          </a:lstStyle>
          <a:p>
            <a:pPr>
              <a:buClrTx/>
              <a:buFontTx/>
              <a:buNone/>
            </a:pPr>
            <a:r>
              <a:rPr lang="fr-FR" altLang="fr-FR" sz="1200" b="0" dirty="0">
                <a:latin typeface="Calibri" pitchFamily="32" charset="0"/>
              </a:rPr>
              <a:t>LESSONIA  </a:t>
            </a:r>
            <a:r>
              <a:rPr lang="fr-FR" altLang="fr-FR" sz="1200" b="0" dirty="0" err="1">
                <a:latin typeface="Calibri" pitchFamily="32" charset="0"/>
              </a:rPr>
              <a:t>Croas</a:t>
            </a:r>
            <a:r>
              <a:rPr lang="fr-FR" altLang="fr-FR" sz="1200" b="0" dirty="0">
                <a:latin typeface="Calibri" pitchFamily="32" charset="0"/>
              </a:rPr>
              <a:t> </a:t>
            </a:r>
            <a:r>
              <a:rPr lang="fr-FR" altLang="fr-FR" sz="1200" b="0" dirty="0" err="1">
                <a:latin typeface="Calibri" pitchFamily="32" charset="0"/>
              </a:rPr>
              <a:t>ar</a:t>
            </a:r>
            <a:r>
              <a:rPr lang="fr-FR" altLang="fr-FR" sz="1200" b="0" dirty="0">
                <a:latin typeface="Calibri" pitchFamily="32" charset="0"/>
              </a:rPr>
              <a:t> </a:t>
            </a:r>
            <a:r>
              <a:rPr lang="fr-FR" altLang="fr-FR" sz="1200" b="0" dirty="0" err="1">
                <a:latin typeface="Calibri" pitchFamily="32" charset="0"/>
              </a:rPr>
              <a:t>Neizic</a:t>
            </a:r>
            <a:r>
              <a:rPr lang="fr-FR" altLang="fr-FR" sz="1200" b="0" dirty="0">
                <a:latin typeface="Calibri" pitchFamily="32" charset="0"/>
              </a:rPr>
              <a:t>  29800 Saint </a:t>
            </a:r>
            <a:r>
              <a:rPr lang="fr-FR" altLang="fr-FR" sz="1200" b="0" dirty="0" err="1">
                <a:latin typeface="Calibri" pitchFamily="32" charset="0"/>
              </a:rPr>
              <a:t>Thonan</a:t>
            </a:r>
            <a:r>
              <a:rPr lang="fr-FR" altLang="fr-FR" sz="1200" b="0" dirty="0">
                <a:latin typeface="Calibri" pitchFamily="32" charset="0"/>
              </a:rPr>
              <a:t>  France</a:t>
            </a:r>
          </a:p>
          <a:p>
            <a:pPr>
              <a:buClrTx/>
              <a:buFontTx/>
              <a:buNone/>
            </a:pPr>
            <a:r>
              <a:rPr lang="fr-FR" altLang="fr-FR" sz="1200" b="0" dirty="0">
                <a:latin typeface="Calibri" pitchFamily="32" charset="0"/>
              </a:rPr>
              <a:t>Tel. 33 (0)2 98 07 23 65 - </a:t>
            </a:r>
            <a:r>
              <a:rPr lang="fr-FR" altLang="fr-FR" sz="1200" b="0" dirty="0" err="1">
                <a:latin typeface="Calibri" pitchFamily="32" charset="0"/>
              </a:rPr>
              <a:t>info@lessonia.com</a:t>
            </a:r>
            <a:r>
              <a:rPr lang="fr-FR" altLang="fr-FR" sz="1200" b="0" dirty="0">
                <a:latin typeface="Calibri" pitchFamily="32" charset="0"/>
              </a:rPr>
              <a:t> - </a:t>
            </a:r>
            <a:r>
              <a:rPr lang="fr-FR" altLang="fr-FR" sz="1200" b="0" dirty="0" err="1">
                <a:latin typeface="Calibri" pitchFamily="32" charset="0"/>
              </a:rPr>
              <a:t>www.lessonia.com</a:t>
            </a:r>
            <a:endParaRPr lang="fr-FR" altLang="fr-FR" sz="1200" b="0" dirty="0">
              <a:latin typeface="Calibri" pitchFamily="32" charset="0"/>
            </a:endParaRPr>
          </a:p>
        </p:txBody>
      </p:sp>
      <p:sp>
        <p:nvSpPr>
          <p:cNvPr id="3081" name="Line 9"/>
          <p:cNvSpPr>
            <a:spLocks noChangeShapeType="1"/>
          </p:cNvSpPr>
          <p:nvPr/>
        </p:nvSpPr>
        <p:spPr bwMode="auto">
          <a:xfrm flipV="1">
            <a:off x="35421" y="10026426"/>
            <a:ext cx="7487667" cy="17019"/>
          </a:xfrm>
          <a:prstGeom prst="line">
            <a:avLst/>
          </a:prstGeom>
          <a:noFill/>
          <a:ln w="28575" cap="sq" cmpd="sng">
            <a:solidFill>
              <a:srgbClr val="CB005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5" name="Text Box 5"/>
          <p:cNvSpPr txBox="1">
            <a:spLocks noChangeArrowheads="1"/>
          </p:cNvSpPr>
          <p:nvPr/>
        </p:nvSpPr>
        <p:spPr bwMode="auto">
          <a:xfrm>
            <a:off x="164060" y="1625819"/>
            <a:ext cx="5042667" cy="586957"/>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MS Gothic" pitchFamily="49" charset="-128"/>
              </a:defRPr>
            </a:lvl9pPr>
          </a:lstStyle>
          <a:p>
            <a:pPr algn="l">
              <a:spcBef>
                <a:spcPts val="1750"/>
              </a:spcBef>
              <a:buClrTx/>
              <a:buFontTx/>
              <a:buNone/>
            </a:pPr>
            <a:r>
              <a:rPr lang="en-US" sz="3200" b="0" dirty="0" err="1" smtClean="0">
                <a:solidFill>
                  <a:srgbClr val="746057"/>
                </a:solidFill>
                <a:latin typeface="Calibri" panose="020F0502020204030204" pitchFamily="34" charset="0"/>
                <a:ea typeface="ＭＳ 明朝"/>
                <a:cs typeface="KG Sorry Not Sorry"/>
              </a:rPr>
              <a:t>Microzest</a:t>
            </a:r>
            <a:r>
              <a:rPr lang="en-US" sz="3200" b="0" dirty="0" smtClean="0">
                <a:solidFill>
                  <a:srgbClr val="746057"/>
                </a:solidFill>
                <a:latin typeface="Calibri" panose="020F0502020204030204" pitchFamily="34" charset="0"/>
                <a:ea typeface="ＭＳ 明朝"/>
                <a:cs typeface="KG Sorry Not Sorry"/>
              </a:rPr>
              <a:t> 25 Carrot Pink</a:t>
            </a:r>
          </a:p>
        </p:txBody>
      </p:sp>
      <p:sp>
        <p:nvSpPr>
          <p:cNvPr id="8" name="ZoneTexte 7"/>
          <p:cNvSpPr txBox="1"/>
          <p:nvPr/>
        </p:nvSpPr>
        <p:spPr>
          <a:xfrm>
            <a:off x="378059" y="4049762"/>
            <a:ext cx="1751593" cy="861774"/>
          </a:xfrm>
          <a:prstGeom prst="rect">
            <a:avLst/>
          </a:prstGeom>
          <a:noFill/>
        </p:spPr>
        <p:txBody>
          <a:bodyPr wrap="square" rtlCol="0">
            <a:spAutoFit/>
          </a:bodyPr>
          <a:lstStyle/>
          <a:p>
            <a:r>
              <a:rPr lang="en-US" sz="1000" dirty="0" err="1">
                <a:latin typeface="Calibri" panose="020F0502020204030204" pitchFamily="34" charset="0"/>
              </a:rPr>
              <a:t>Microzest</a:t>
            </a:r>
            <a:r>
              <a:rPr lang="en-US" sz="1000" dirty="0">
                <a:latin typeface="Calibri" panose="020F0502020204030204" pitchFamily="34" charset="0"/>
              </a:rPr>
              <a:t> 25 Carrot Pink </a:t>
            </a:r>
            <a:r>
              <a:rPr lang="en-US" sz="1000" b="0" dirty="0">
                <a:latin typeface="Calibri" panose="020F0502020204030204" pitchFamily="34" charset="0"/>
              </a:rPr>
              <a:t>is manufactured by </a:t>
            </a:r>
            <a:r>
              <a:rPr lang="en-US" sz="1000" b="0" dirty="0" err="1">
                <a:latin typeface="Calibri" panose="020F0502020204030204" pitchFamily="34" charset="0"/>
              </a:rPr>
              <a:t>micronisation</a:t>
            </a:r>
            <a:r>
              <a:rPr lang="en-US" sz="1000" b="0" dirty="0">
                <a:latin typeface="Calibri" panose="020F0502020204030204" pitchFamily="34" charset="0"/>
              </a:rPr>
              <a:t> of purple </a:t>
            </a:r>
            <a:r>
              <a:rPr lang="en-US" sz="1000" b="0" dirty="0" smtClean="0">
                <a:latin typeface="Calibri" panose="020F0502020204030204" pitchFamily="34" charset="0"/>
              </a:rPr>
              <a:t>carrot dry extract (</a:t>
            </a:r>
            <a:r>
              <a:rPr lang="en-US" sz="1000" b="0" dirty="0" err="1" smtClean="0">
                <a:latin typeface="Calibri" panose="020F0502020204030204" pitchFamily="34" charset="0"/>
              </a:rPr>
              <a:t>Daucus</a:t>
            </a:r>
            <a:r>
              <a:rPr lang="en-US" sz="1000" b="0" dirty="0" smtClean="0">
                <a:latin typeface="Calibri" panose="020F0502020204030204" pitchFamily="34" charset="0"/>
              </a:rPr>
              <a:t> </a:t>
            </a:r>
            <a:r>
              <a:rPr lang="en-US" sz="1000" b="0" dirty="0" err="1">
                <a:latin typeface="Calibri" panose="020F0502020204030204" pitchFamily="34" charset="0"/>
              </a:rPr>
              <a:t>carota</a:t>
            </a:r>
            <a:r>
              <a:rPr lang="en-US" sz="1000" b="0" dirty="0">
                <a:latin typeface="Calibri" panose="020F0502020204030204" pitchFamily="34" charset="0"/>
              </a:rPr>
              <a:t> L.). </a:t>
            </a:r>
            <a:endParaRPr lang="en-US" altLang="fr-FR" sz="1000" b="0" dirty="0" smtClean="0">
              <a:latin typeface="Calibri" panose="020F0502020204030204" pitchFamily="34" charset="0"/>
              <a:cs typeface="Avenir Light"/>
            </a:endParaRPr>
          </a:p>
          <a:p>
            <a:endParaRPr lang="en-US" sz="1000" b="0" dirty="0" smtClean="0">
              <a:latin typeface="Calibri" panose="020F0502020204030204" pitchFamily="34" charset="0"/>
            </a:endParaRPr>
          </a:p>
        </p:txBody>
      </p:sp>
      <p:sp>
        <p:nvSpPr>
          <p:cNvPr id="39" name="ZoneTexte 38"/>
          <p:cNvSpPr txBox="1"/>
          <p:nvPr/>
        </p:nvSpPr>
        <p:spPr>
          <a:xfrm>
            <a:off x="3771882" y="5375901"/>
            <a:ext cx="3586839" cy="1323439"/>
          </a:xfrm>
          <a:prstGeom prst="rect">
            <a:avLst/>
          </a:prstGeom>
          <a:noFill/>
        </p:spPr>
        <p:txBody>
          <a:bodyPr wrap="square" rtlCol="0">
            <a:spAutoFit/>
          </a:bodyPr>
          <a:lstStyle/>
          <a:p>
            <a:pPr algn="just">
              <a:spcAft>
                <a:spcPts val="0"/>
              </a:spcAft>
            </a:pPr>
            <a:r>
              <a:rPr lang="fr-FR" sz="1000" b="0" dirty="0">
                <a:solidFill>
                  <a:srgbClr val="7F7F7F"/>
                </a:solidFill>
                <a:latin typeface="Calibri"/>
                <a:cs typeface="Calibri"/>
              </a:rPr>
              <a:t>The </a:t>
            </a:r>
            <a:r>
              <a:rPr lang="fr-FR" sz="1000" b="0" dirty="0" err="1">
                <a:solidFill>
                  <a:srgbClr val="7F7F7F"/>
                </a:solidFill>
                <a:latin typeface="Calibri"/>
                <a:cs typeface="Calibri"/>
              </a:rPr>
              <a:t>purple</a:t>
            </a:r>
            <a:r>
              <a:rPr lang="fr-FR" sz="1000" b="0" dirty="0">
                <a:solidFill>
                  <a:srgbClr val="7F7F7F"/>
                </a:solidFill>
                <a:latin typeface="Calibri"/>
                <a:cs typeface="Calibri"/>
              </a:rPr>
              <a:t> </a:t>
            </a:r>
            <a:r>
              <a:rPr lang="fr-FR" sz="1000" b="0" dirty="0" err="1">
                <a:solidFill>
                  <a:srgbClr val="7F7F7F"/>
                </a:solidFill>
                <a:latin typeface="Calibri"/>
                <a:cs typeface="Calibri"/>
              </a:rPr>
              <a:t>carrot</a:t>
            </a:r>
            <a:r>
              <a:rPr lang="fr-FR" sz="1000" b="0" dirty="0">
                <a:solidFill>
                  <a:srgbClr val="7F7F7F"/>
                </a:solidFill>
                <a:latin typeface="Calibri"/>
                <a:cs typeface="Calibri"/>
              </a:rPr>
              <a:t> </a:t>
            </a:r>
            <a:r>
              <a:rPr lang="fr-FR" sz="1000" b="0" dirty="0" err="1">
                <a:solidFill>
                  <a:srgbClr val="7F7F7F"/>
                </a:solidFill>
                <a:latin typeface="Calibri"/>
                <a:cs typeface="Calibri"/>
              </a:rPr>
              <a:t>existed</a:t>
            </a:r>
            <a:r>
              <a:rPr lang="fr-FR" sz="1000" b="0" dirty="0">
                <a:solidFill>
                  <a:srgbClr val="7F7F7F"/>
                </a:solidFill>
                <a:latin typeface="Calibri"/>
                <a:cs typeface="Calibri"/>
              </a:rPr>
              <a:t> in Central Asia for </a:t>
            </a:r>
            <a:r>
              <a:rPr lang="fr-FR" sz="1000" b="0" dirty="0" err="1">
                <a:solidFill>
                  <a:srgbClr val="7F7F7F"/>
                </a:solidFill>
                <a:latin typeface="Calibri"/>
                <a:cs typeface="Calibri"/>
              </a:rPr>
              <a:t>several</a:t>
            </a:r>
            <a:r>
              <a:rPr lang="fr-FR" sz="1000" b="0" dirty="0">
                <a:solidFill>
                  <a:srgbClr val="7F7F7F"/>
                </a:solidFill>
                <a:latin typeface="Calibri"/>
                <a:cs typeface="Calibri"/>
              </a:rPr>
              <a:t> centuries </a:t>
            </a:r>
            <a:r>
              <a:rPr lang="fr-FR" sz="1000" b="0" dirty="0" err="1">
                <a:solidFill>
                  <a:srgbClr val="7F7F7F"/>
                </a:solidFill>
                <a:latin typeface="Calibri"/>
                <a:cs typeface="Calibri"/>
              </a:rPr>
              <a:t>before</a:t>
            </a:r>
            <a:r>
              <a:rPr lang="fr-FR" sz="1000" b="0" dirty="0">
                <a:solidFill>
                  <a:srgbClr val="7F7F7F"/>
                </a:solidFill>
                <a:latin typeface="Calibri"/>
                <a:cs typeface="Calibri"/>
              </a:rPr>
              <a:t> </a:t>
            </a:r>
            <a:r>
              <a:rPr lang="fr-FR" sz="1000" b="0" dirty="0" err="1">
                <a:solidFill>
                  <a:srgbClr val="7F7F7F"/>
                </a:solidFill>
                <a:latin typeface="Calibri"/>
                <a:cs typeface="Calibri"/>
              </a:rPr>
              <a:t>it</a:t>
            </a:r>
            <a:r>
              <a:rPr lang="fr-FR" sz="1000" b="0" dirty="0">
                <a:solidFill>
                  <a:srgbClr val="7F7F7F"/>
                </a:solidFill>
                <a:latin typeface="Calibri"/>
                <a:cs typeface="Calibri"/>
              </a:rPr>
              <a:t> </a:t>
            </a:r>
            <a:r>
              <a:rPr lang="fr-FR" sz="1000" b="0" dirty="0" err="1">
                <a:solidFill>
                  <a:srgbClr val="7F7F7F"/>
                </a:solidFill>
                <a:latin typeface="Calibri"/>
                <a:cs typeface="Calibri"/>
              </a:rPr>
              <a:t>was</a:t>
            </a:r>
            <a:r>
              <a:rPr lang="fr-FR" sz="1000" b="0" dirty="0">
                <a:solidFill>
                  <a:srgbClr val="7F7F7F"/>
                </a:solidFill>
                <a:latin typeface="Calibri"/>
                <a:cs typeface="Calibri"/>
              </a:rPr>
              <a:t> </a:t>
            </a:r>
            <a:r>
              <a:rPr lang="fr-FR" sz="1000" b="0" dirty="0" err="1">
                <a:solidFill>
                  <a:srgbClr val="7F7F7F"/>
                </a:solidFill>
                <a:latin typeface="Calibri"/>
                <a:cs typeface="Calibri"/>
              </a:rPr>
              <a:t>brough</a:t>
            </a:r>
            <a:r>
              <a:rPr lang="fr-FR" sz="1000" b="0" dirty="0">
                <a:solidFill>
                  <a:srgbClr val="7F7F7F"/>
                </a:solidFill>
                <a:latin typeface="Calibri"/>
                <a:cs typeface="Calibri"/>
              </a:rPr>
              <a:t> </a:t>
            </a:r>
            <a:r>
              <a:rPr lang="fr-FR" sz="1000" b="0" dirty="0" err="1">
                <a:solidFill>
                  <a:srgbClr val="7F7F7F"/>
                </a:solidFill>
                <a:latin typeface="Calibri"/>
                <a:cs typeface="Calibri"/>
              </a:rPr>
              <a:t>west</a:t>
            </a:r>
            <a:r>
              <a:rPr lang="fr-FR" sz="1000" b="0" dirty="0">
                <a:solidFill>
                  <a:srgbClr val="7F7F7F"/>
                </a:solidFill>
                <a:latin typeface="Calibri"/>
                <a:cs typeface="Calibri"/>
              </a:rPr>
              <a:t> by the </a:t>
            </a:r>
            <a:r>
              <a:rPr lang="fr-FR" sz="1000" b="0" dirty="0" err="1">
                <a:solidFill>
                  <a:srgbClr val="7F7F7F"/>
                </a:solidFill>
                <a:latin typeface="Calibri"/>
                <a:cs typeface="Calibri"/>
              </a:rPr>
              <a:t>Arabs</a:t>
            </a:r>
            <a:r>
              <a:rPr lang="fr-FR" sz="1000" b="0" dirty="0">
                <a:solidFill>
                  <a:srgbClr val="7F7F7F"/>
                </a:solidFill>
                <a:latin typeface="Calibri"/>
                <a:cs typeface="Calibri"/>
              </a:rPr>
              <a:t> in about the 10th </a:t>
            </a:r>
            <a:r>
              <a:rPr lang="fr-FR" sz="1000" b="0" dirty="0" err="1">
                <a:solidFill>
                  <a:srgbClr val="7F7F7F"/>
                </a:solidFill>
                <a:latin typeface="Calibri"/>
                <a:cs typeface="Calibri"/>
              </a:rPr>
              <a:t>century</a:t>
            </a:r>
            <a:r>
              <a:rPr lang="fr-FR" sz="1000" b="0" dirty="0">
                <a:solidFill>
                  <a:srgbClr val="7F7F7F"/>
                </a:solidFill>
                <a:latin typeface="Calibri"/>
                <a:cs typeface="Calibri"/>
              </a:rPr>
              <a:t>. </a:t>
            </a:r>
            <a:r>
              <a:rPr lang="en-GB" altLang="fr-FR" sz="1000" b="0" dirty="0">
                <a:solidFill>
                  <a:srgbClr val="7F7F7F"/>
                </a:solidFill>
                <a:latin typeface="Calibri"/>
                <a:cs typeface="Calibri"/>
              </a:rPr>
              <a:t>The greatest diversity of these carrots is found in Afghanistan, Russia, Iran and India. If the purple carrot is not so much used for its culinary purposes today, it is very popular as a source of natural food colorants.</a:t>
            </a:r>
            <a:r>
              <a:rPr lang="en-US" altLang="fr-FR" sz="1000" b="0" dirty="0">
                <a:solidFill>
                  <a:srgbClr val="7F7F7F"/>
                </a:solidFill>
                <a:latin typeface="Calibri"/>
                <a:cs typeface="Calibri"/>
              </a:rPr>
              <a:t>Their intense purplish pink </a:t>
            </a:r>
            <a:r>
              <a:rPr lang="en-US" altLang="fr-FR" sz="1000" b="0" dirty="0" err="1">
                <a:solidFill>
                  <a:srgbClr val="7F7F7F"/>
                </a:solidFill>
                <a:latin typeface="Calibri"/>
                <a:cs typeface="Calibri"/>
              </a:rPr>
              <a:t>colour</a:t>
            </a:r>
            <a:r>
              <a:rPr lang="en-US" altLang="fr-FR" sz="1000" b="0" dirty="0">
                <a:solidFill>
                  <a:srgbClr val="7F7F7F"/>
                </a:solidFill>
                <a:latin typeface="Calibri"/>
                <a:cs typeface="Calibri"/>
              </a:rPr>
              <a:t> is due to their high concentration in </a:t>
            </a:r>
            <a:r>
              <a:rPr lang="en-US" altLang="fr-FR" sz="1000" b="0" dirty="0" err="1">
                <a:solidFill>
                  <a:srgbClr val="7F7F7F"/>
                </a:solidFill>
                <a:latin typeface="Calibri"/>
                <a:cs typeface="Calibri"/>
              </a:rPr>
              <a:t>anthocyans</a:t>
            </a:r>
            <a:r>
              <a:rPr lang="en-US" altLang="fr-FR" sz="1000" b="0" dirty="0" smtClean="0">
                <a:solidFill>
                  <a:srgbClr val="7F7F7F"/>
                </a:solidFill>
                <a:latin typeface="Calibri"/>
                <a:cs typeface="Calibri"/>
              </a:rPr>
              <a:t>. These </a:t>
            </a:r>
            <a:r>
              <a:rPr lang="en-US" altLang="fr-FR" sz="1000" b="0" dirty="0" err="1">
                <a:solidFill>
                  <a:srgbClr val="7F7F7F"/>
                </a:solidFill>
                <a:latin typeface="Calibri"/>
                <a:cs typeface="Calibri"/>
              </a:rPr>
              <a:t>anthocyans</a:t>
            </a:r>
            <a:r>
              <a:rPr lang="en-US" altLang="fr-FR" sz="1000" b="0" dirty="0">
                <a:solidFill>
                  <a:srgbClr val="7F7F7F"/>
                </a:solidFill>
                <a:latin typeface="Calibri"/>
                <a:cs typeface="Calibri"/>
              </a:rPr>
              <a:t>, have been identified as strong antioxidants. </a:t>
            </a:r>
            <a:endParaRPr lang="en-US" sz="1000" b="0" dirty="0">
              <a:solidFill>
                <a:srgbClr val="7F7F7F"/>
              </a:solidFill>
              <a:latin typeface="Calibri"/>
              <a:cs typeface="Calibri"/>
            </a:endParaRPr>
          </a:p>
        </p:txBody>
      </p:sp>
      <p:grpSp>
        <p:nvGrpSpPr>
          <p:cNvPr id="57" name="Groupe 56"/>
          <p:cNvGrpSpPr/>
          <p:nvPr/>
        </p:nvGrpSpPr>
        <p:grpSpPr>
          <a:xfrm>
            <a:off x="669252" y="5633938"/>
            <a:ext cx="1412098" cy="776899"/>
            <a:chOff x="3362009" y="6415155"/>
            <a:chExt cx="1690697" cy="776899"/>
          </a:xfrm>
        </p:grpSpPr>
        <p:sp>
          <p:nvSpPr>
            <p:cNvPr id="60" name="ZoneTexte 59"/>
            <p:cNvSpPr txBox="1"/>
            <p:nvPr/>
          </p:nvSpPr>
          <p:spPr>
            <a:xfrm>
              <a:off x="3362009" y="6415155"/>
              <a:ext cx="1512168" cy="486031"/>
            </a:xfrm>
            <a:prstGeom prst="rect">
              <a:avLst/>
            </a:prstGeom>
            <a:noFill/>
          </p:spPr>
          <p:txBody>
            <a:bodyPr wrap="square" rtlCol="0">
              <a:spAutoFit/>
            </a:bodyPr>
            <a:lstStyle/>
            <a:p>
              <a:pPr algn="l">
                <a:lnSpc>
                  <a:spcPts val="1500"/>
                </a:lnSpc>
                <a:spcAft>
                  <a:spcPts val="0"/>
                </a:spcAft>
              </a:pPr>
              <a:r>
                <a:rPr lang="en-US" sz="3200" b="0" dirty="0" smtClean="0">
                  <a:solidFill>
                    <a:srgbClr val="595959"/>
                  </a:solidFill>
                  <a:latin typeface="Calibri" panose="020F0502020204030204" pitchFamily="34" charset="0"/>
                </a:rPr>
                <a:t>100 %</a:t>
              </a:r>
            </a:p>
            <a:p>
              <a:pPr algn="l">
                <a:lnSpc>
                  <a:spcPts val="1500"/>
                </a:lnSpc>
                <a:spcAft>
                  <a:spcPts val="0"/>
                </a:spcAft>
              </a:pPr>
              <a:r>
                <a:rPr lang="en-US" sz="1600" b="0" dirty="0" smtClean="0">
                  <a:solidFill>
                    <a:srgbClr val="595959"/>
                  </a:solidFill>
                  <a:latin typeface="Calibri" panose="020F0502020204030204" pitchFamily="34" charset="0"/>
                </a:rPr>
                <a:t>RENEWABLE</a:t>
              </a:r>
            </a:p>
          </p:txBody>
        </p:sp>
        <p:sp>
          <p:nvSpPr>
            <p:cNvPr id="61" name="ZoneTexte 60"/>
            <p:cNvSpPr txBox="1"/>
            <p:nvPr/>
          </p:nvSpPr>
          <p:spPr>
            <a:xfrm>
              <a:off x="3362638" y="6766296"/>
              <a:ext cx="1690068" cy="425758"/>
            </a:xfrm>
            <a:prstGeom prst="rect">
              <a:avLst/>
            </a:prstGeom>
            <a:noFill/>
          </p:spPr>
          <p:txBody>
            <a:bodyPr wrap="square" rtlCol="0">
              <a:spAutoFit/>
            </a:bodyPr>
            <a:lstStyle/>
            <a:p>
              <a:pPr algn="l">
                <a:lnSpc>
                  <a:spcPts val="1500"/>
                </a:lnSpc>
                <a:spcAft>
                  <a:spcPts val="0"/>
                </a:spcAft>
              </a:pPr>
              <a:r>
                <a:rPr lang="fr-FR" sz="1200" b="0" dirty="0" smtClean="0">
                  <a:solidFill>
                    <a:schemeClr val="tx1">
                      <a:lumMod val="65000"/>
                      <a:lumOff val="35000"/>
                    </a:schemeClr>
                  </a:solidFill>
                  <a:latin typeface="Calibri" panose="020F0502020204030204" pitchFamily="34" charset="0"/>
                </a:rPr>
                <a:t>BIODEGRADABLE</a:t>
              </a:r>
            </a:p>
            <a:p>
              <a:pPr algn="l">
                <a:lnSpc>
                  <a:spcPts val="1100"/>
                </a:lnSpc>
                <a:spcAft>
                  <a:spcPts val="0"/>
                </a:spcAft>
              </a:pPr>
              <a:r>
                <a:rPr lang="fr-FR" sz="1200" b="0" dirty="0" smtClean="0">
                  <a:solidFill>
                    <a:schemeClr val="tx1">
                      <a:lumMod val="65000"/>
                      <a:lumOff val="35000"/>
                    </a:schemeClr>
                  </a:solidFill>
                  <a:latin typeface="Calibri" panose="020F0502020204030204" pitchFamily="34" charset="0"/>
                </a:rPr>
                <a:t>GMO Free</a:t>
              </a:r>
            </a:p>
          </p:txBody>
        </p:sp>
      </p:grpSp>
      <p:pic>
        <p:nvPicPr>
          <p:cNvPr id="80" name="Image 7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07788" y="8575403"/>
            <a:ext cx="616515" cy="595965"/>
          </a:xfrm>
          <a:prstGeom prst="rect">
            <a:avLst/>
          </a:prstGeom>
        </p:spPr>
      </p:pic>
      <p:pic>
        <p:nvPicPr>
          <p:cNvPr id="82" name="Image 8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07654" y="8620994"/>
            <a:ext cx="1099931" cy="545990"/>
          </a:xfrm>
          <a:prstGeom prst="rect">
            <a:avLst/>
          </a:prstGeom>
        </p:spPr>
      </p:pic>
      <p:grpSp>
        <p:nvGrpSpPr>
          <p:cNvPr id="15" name="Groupe 14"/>
          <p:cNvGrpSpPr/>
          <p:nvPr/>
        </p:nvGrpSpPr>
        <p:grpSpPr>
          <a:xfrm>
            <a:off x="2339677" y="2465178"/>
            <a:ext cx="2376264" cy="400518"/>
            <a:chOff x="2339677" y="2753618"/>
            <a:chExt cx="2376264" cy="400518"/>
          </a:xfrm>
        </p:grpSpPr>
        <p:grpSp>
          <p:nvGrpSpPr>
            <p:cNvPr id="12" name="Groupe 11"/>
            <p:cNvGrpSpPr/>
            <p:nvPr/>
          </p:nvGrpSpPr>
          <p:grpSpPr>
            <a:xfrm>
              <a:off x="2339677" y="2753618"/>
              <a:ext cx="2376264" cy="350966"/>
              <a:chOff x="2339677" y="2753618"/>
              <a:chExt cx="2376264" cy="350966"/>
            </a:xfrm>
          </p:grpSpPr>
          <p:grpSp>
            <p:nvGrpSpPr>
              <p:cNvPr id="24" name="Groupe 23"/>
              <p:cNvGrpSpPr/>
              <p:nvPr/>
            </p:nvGrpSpPr>
            <p:grpSpPr>
              <a:xfrm>
                <a:off x="2339677" y="2753618"/>
                <a:ext cx="2376264" cy="350966"/>
                <a:chOff x="2339677" y="2753618"/>
                <a:chExt cx="2376264" cy="350966"/>
              </a:xfrm>
            </p:grpSpPr>
            <p:pic>
              <p:nvPicPr>
                <p:cNvPr id="7" name="Image 6" descr="Capture d’écran 2016-01-08 à 10.35.57.png"/>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 t="20517" r="28829"/>
                <a:stretch/>
              </p:blipFill>
              <p:spPr>
                <a:xfrm>
                  <a:off x="2339678" y="2825626"/>
                  <a:ext cx="2376263" cy="278958"/>
                </a:xfrm>
                <a:prstGeom prst="rect">
                  <a:avLst/>
                </a:prstGeom>
              </p:spPr>
            </p:pic>
            <p:cxnSp>
              <p:nvCxnSpPr>
                <p:cNvPr id="51" name="Connecteur droit 50"/>
                <p:cNvCxnSpPr/>
                <p:nvPr/>
              </p:nvCxnSpPr>
              <p:spPr bwMode="auto">
                <a:xfrm>
                  <a:off x="2339677" y="2753618"/>
                  <a:ext cx="2376264" cy="0"/>
                </a:xfrm>
                <a:prstGeom prst="line">
                  <a:avLst/>
                </a:prstGeom>
                <a:solidFill>
                  <a:srgbClr val="00B8FF"/>
                </a:solidFill>
                <a:ln w="9525"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Rectangle 4"/>
              <p:cNvSpPr/>
              <p:nvPr/>
            </p:nvSpPr>
            <p:spPr bwMode="auto">
              <a:xfrm>
                <a:off x="2699717" y="2825626"/>
                <a:ext cx="1656184" cy="2789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grpSp>
        <p:sp>
          <p:nvSpPr>
            <p:cNvPr id="50" name="ZoneTexte 49"/>
            <p:cNvSpPr txBox="1"/>
            <p:nvPr/>
          </p:nvSpPr>
          <p:spPr>
            <a:xfrm>
              <a:off x="2555701" y="2754026"/>
              <a:ext cx="2052401" cy="400110"/>
            </a:xfrm>
            <a:prstGeom prst="rect">
              <a:avLst/>
            </a:prstGeom>
            <a:noFill/>
          </p:spPr>
          <p:txBody>
            <a:bodyPr wrap="square" rtlCol="0">
              <a:spAutoFit/>
            </a:bodyPr>
            <a:lstStyle/>
            <a:p>
              <a:r>
                <a:rPr lang="fr-FR" sz="2000" b="0" dirty="0" smtClean="0">
                  <a:solidFill>
                    <a:srgbClr val="7161C8"/>
                  </a:solidFill>
                  <a:latin typeface="Century Gothic" panose="020B0502020202020204" pitchFamily="34" charset="0"/>
                </a:rPr>
                <a:t>PARTICULE SIZE</a:t>
              </a:r>
              <a:endParaRPr lang="fr-FR" sz="2000" b="0" dirty="0">
                <a:solidFill>
                  <a:srgbClr val="7161C8"/>
                </a:solidFill>
                <a:latin typeface="Century Gothic" panose="020B0502020202020204" pitchFamily="34" charset="0"/>
              </a:endParaRPr>
            </a:p>
          </p:txBody>
        </p:sp>
      </p:grpSp>
      <p:sp>
        <p:nvSpPr>
          <p:cNvPr id="52" name="ZoneTexte 51"/>
          <p:cNvSpPr txBox="1"/>
          <p:nvPr/>
        </p:nvSpPr>
        <p:spPr>
          <a:xfrm>
            <a:off x="5049742" y="3230379"/>
            <a:ext cx="2264725" cy="707886"/>
          </a:xfrm>
          <a:prstGeom prst="rect">
            <a:avLst/>
          </a:prstGeom>
          <a:noFill/>
        </p:spPr>
        <p:txBody>
          <a:bodyPr wrap="square" rtlCol="0">
            <a:spAutoFit/>
          </a:bodyPr>
          <a:lstStyle/>
          <a:p>
            <a:pPr algn="just"/>
            <a:r>
              <a:rPr lang="en-US" sz="1000" b="0" dirty="0">
                <a:solidFill>
                  <a:srgbClr val="7F7F7F"/>
                </a:solidFill>
                <a:latin typeface="Calibri"/>
                <a:cs typeface="Calibri"/>
              </a:rPr>
              <a:t>The </a:t>
            </a:r>
            <a:r>
              <a:rPr lang="en-US" sz="1000" b="0" dirty="0" err="1">
                <a:solidFill>
                  <a:srgbClr val="7F7F7F"/>
                </a:solidFill>
                <a:latin typeface="Calibri"/>
                <a:cs typeface="Calibri"/>
              </a:rPr>
              <a:t>micronisation</a:t>
            </a:r>
            <a:r>
              <a:rPr lang="en-US" sz="1000" b="0" dirty="0">
                <a:solidFill>
                  <a:srgbClr val="7F7F7F"/>
                </a:solidFill>
                <a:latin typeface="Calibri"/>
                <a:cs typeface="Calibri"/>
              </a:rPr>
              <a:t> process, ensuring</a:t>
            </a:r>
          </a:p>
          <a:p>
            <a:pPr algn="just"/>
            <a:r>
              <a:rPr lang="en-US" sz="1000" b="0" dirty="0">
                <a:solidFill>
                  <a:srgbClr val="7F7F7F"/>
                </a:solidFill>
                <a:latin typeface="Calibri"/>
                <a:cs typeface="Calibri"/>
              </a:rPr>
              <a:t>soft and smooth textures, allows</a:t>
            </a:r>
          </a:p>
          <a:p>
            <a:pPr algn="just"/>
            <a:r>
              <a:rPr lang="en-US" sz="1000" b="0" dirty="0">
                <a:solidFill>
                  <a:srgbClr val="7F7F7F"/>
                </a:solidFill>
                <a:latin typeface="Calibri"/>
                <a:cs typeface="Calibri"/>
              </a:rPr>
              <a:t>actives and spices’ scents to express</a:t>
            </a:r>
          </a:p>
          <a:p>
            <a:pPr algn="just"/>
            <a:r>
              <a:rPr lang="en-US" sz="1000" b="0" dirty="0">
                <a:solidFill>
                  <a:srgbClr val="7F7F7F"/>
                </a:solidFill>
                <a:latin typeface="Calibri"/>
                <a:cs typeface="Calibri"/>
              </a:rPr>
              <a:t>naturally in all the formulations.</a:t>
            </a:r>
            <a:endParaRPr lang="en-US" sz="1000" b="0" dirty="0">
              <a:solidFill>
                <a:srgbClr val="7F7F7F"/>
              </a:solidFill>
              <a:latin typeface="Calibri"/>
              <a:cs typeface="Calibri"/>
            </a:endParaRPr>
          </a:p>
        </p:txBody>
      </p:sp>
      <p:sp>
        <p:nvSpPr>
          <p:cNvPr id="54" name="ZoneTexte 53"/>
          <p:cNvSpPr txBox="1"/>
          <p:nvPr/>
        </p:nvSpPr>
        <p:spPr>
          <a:xfrm>
            <a:off x="2564187" y="4962887"/>
            <a:ext cx="2735557" cy="400110"/>
          </a:xfrm>
          <a:prstGeom prst="rect">
            <a:avLst/>
          </a:prstGeom>
          <a:noFill/>
        </p:spPr>
        <p:txBody>
          <a:bodyPr wrap="square" rtlCol="0">
            <a:spAutoFit/>
          </a:bodyPr>
          <a:lstStyle/>
          <a:p>
            <a:r>
              <a:rPr lang="fr-FR" sz="2000" b="0" dirty="0" smtClean="0">
                <a:solidFill>
                  <a:srgbClr val="F90B22"/>
                </a:solidFill>
                <a:latin typeface="Century Gothic" panose="020B0502020202020204" pitchFamily="34" charset="0"/>
              </a:rPr>
              <a:t>MARKETING IMPACT</a:t>
            </a:r>
            <a:endParaRPr lang="fr-FR" sz="2000" b="0" dirty="0">
              <a:solidFill>
                <a:srgbClr val="F90B22"/>
              </a:solidFill>
              <a:latin typeface="Century Gothic" panose="020B0502020202020204" pitchFamily="34" charset="0"/>
            </a:endParaRPr>
          </a:p>
        </p:txBody>
      </p:sp>
      <p:grpSp>
        <p:nvGrpSpPr>
          <p:cNvPr id="25" name="Groupe 24"/>
          <p:cNvGrpSpPr/>
          <p:nvPr/>
        </p:nvGrpSpPr>
        <p:grpSpPr>
          <a:xfrm>
            <a:off x="5057130" y="7299346"/>
            <a:ext cx="2287612" cy="763290"/>
            <a:chOff x="5057130" y="7299346"/>
            <a:chExt cx="2287612" cy="763290"/>
          </a:xfrm>
        </p:grpSpPr>
        <p:grpSp>
          <p:nvGrpSpPr>
            <p:cNvPr id="22" name="Groupe 21"/>
            <p:cNvGrpSpPr/>
            <p:nvPr/>
          </p:nvGrpSpPr>
          <p:grpSpPr>
            <a:xfrm>
              <a:off x="5057130" y="7299346"/>
              <a:ext cx="2287612" cy="763290"/>
              <a:chOff x="5057130" y="7299346"/>
              <a:chExt cx="2287612" cy="763290"/>
            </a:xfrm>
          </p:grpSpPr>
          <p:grpSp>
            <p:nvGrpSpPr>
              <p:cNvPr id="81" name="Groupe 80"/>
              <p:cNvGrpSpPr/>
              <p:nvPr/>
            </p:nvGrpSpPr>
            <p:grpSpPr>
              <a:xfrm>
                <a:off x="5057130" y="7299346"/>
                <a:ext cx="2200441" cy="741713"/>
                <a:chOff x="5107788" y="7916561"/>
                <a:chExt cx="2200441" cy="741713"/>
              </a:xfrm>
            </p:grpSpPr>
            <p:pic>
              <p:nvPicPr>
                <p:cNvPr id="85" name="Image 84" descr="Capture d’écran 2016-01-08 à 10.48.56.png"/>
                <p:cNvPicPr>
                  <a:picLocks noChangeAspect="1"/>
                </p:cNvPicPr>
                <p:nvPr/>
              </p:nvPicPr>
              <p:blipFill rotWithShape="1">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t="12163" r="6098"/>
                <a:stretch/>
              </p:blipFill>
              <p:spPr>
                <a:xfrm>
                  <a:off x="5107788" y="8010202"/>
                  <a:ext cx="2199889" cy="648072"/>
                </a:xfrm>
                <a:prstGeom prst="rect">
                  <a:avLst/>
                </a:prstGeom>
              </p:spPr>
            </p:pic>
            <p:cxnSp>
              <p:nvCxnSpPr>
                <p:cNvPr id="87" name="Connecteur droit 86"/>
                <p:cNvCxnSpPr/>
                <p:nvPr/>
              </p:nvCxnSpPr>
              <p:spPr bwMode="auto">
                <a:xfrm flipV="1">
                  <a:off x="5129436" y="7916561"/>
                  <a:ext cx="2178793" cy="660"/>
                </a:xfrm>
                <a:prstGeom prst="line">
                  <a:avLst/>
                </a:prstGeom>
                <a:solidFill>
                  <a:srgbClr val="00B8FF"/>
                </a:solidFill>
                <a:ln w="9525" cap="flat" cmpd="sng" algn="ctr">
                  <a:solidFill>
                    <a:srgbClr val="A5C25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18"/>
              <p:cNvSpPr/>
              <p:nvPr/>
            </p:nvSpPr>
            <p:spPr bwMode="auto">
              <a:xfrm>
                <a:off x="5463729" y="7407912"/>
                <a:ext cx="1881013" cy="65472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grpSp>
        <p:grpSp>
          <p:nvGrpSpPr>
            <p:cNvPr id="6" name="Groupe 5"/>
            <p:cNvGrpSpPr/>
            <p:nvPr/>
          </p:nvGrpSpPr>
          <p:grpSpPr>
            <a:xfrm>
              <a:off x="5329665" y="7329617"/>
              <a:ext cx="1858214" cy="690664"/>
              <a:chOff x="5330381" y="7329617"/>
              <a:chExt cx="1858214" cy="690664"/>
            </a:xfrm>
          </p:grpSpPr>
          <p:sp>
            <p:nvSpPr>
              <p:cNvPr id="83" name="ZoneTexte 82"/>
              <p:cNvSpPr txBox="1"/>
              <p:nvPr/>
            </p:nvSpPr>
            <p:spPr>
              <a:xfrm>
                <a:off x="5330382" y="7329617"/>
                <a:ext cx="1858213" cy="400110"/>
              </a:xfrm>
              <a:prstGeom prst="rect">
                <a:avLst/>
              </a:prstGeom>
              <a:noFill/>
            </p:spPr>
            <p:txBody>
              <a:bodyPr wrap="square" rtlCol="0">
                <a:spAutoFit/>
              </a:bodyPr>
              <a:lstStyle/>
              <a:p>
                <a:r>
                  <a:rPr lang="fr-FR" sz="2000" b="0" dirty="0">
                    <a:solidFill>
                      <a:srgbClr val="A5CA4A"/>
                    </a:solidFill>
                    <a:latin typeface="Century Gothic" panose="020B0502020202020204" pitchFamily="34" charset="0"/>
                  </a:rPr>
                  <a:t>REGULATORY</a:t>
                </a:r>
              </a:p>
            </p:txBody>
          </p:sp>
          <p:sp>
            <p:nvSpPr>
              <p:cNvPr id="84" name="ZoneTexte 83"/>
              <p:cNvSpPr txBox="1"/>
              <p:nvPr/>
            </p:nvSpPr>
            <p:spPr>
              <a:xfrm>
                <a:off x="5330381" y="7620171"/>
                <a:ext cx="1858213" cy="400110"/>
              </a:xfrm>
              <a:prstGeom prst="rect">
                <a:avLst/>
              </a:prstGeom>
              <a:noFill/>
            </p:spPr>
            <p:txBody>
              <a:bodyPr wrap="square" rtlCol="0">
                <a:spAutoFit/>
              </a:bodyPr>
              <a:lstStyle/>
              <a:p>
                <a:r>
                  <a:rPr lang="fr-FR" sz="2000" b="0" dirty="0">
                    <a:solidFill>
                      <a:srgbClr val="A5CA4A"/>
                    </a:solidFill>
                    <a:latin typeface="Century Gothic" panose="020B0502020202020204" pitchFamily="34" charset="0"/>
                  </a:rPr>
                  <a:t>CONSTRAINTS</a:t>
                </a:r>
              </a:p>
            </p:txBody>
          </p:sp>
        </p:grpSp>
      </p:grpSp>
      <p:grpSp>
        <p:nvGrpSpPr>
          <p:cNvPr id="3" name="Groupe 2"/>
          <p:cNvGrpSpPr/>
          <p:nvPr/>
        </p:nvGrpSpPr>
        <p:grpSpPr>
          <a:xfrm>
            <a:off x="2449670" y="7331777"/>
            <a:ext cx="2375099" cy="790232"/>
            <a:chOff x="2449670" y="7331777"/>
            <a:chExt cx="2375099" cy="790232"/>
          </a:xfrm>
        </p:grpSpPr>
        <p:sp>
          <p:nvSpPr>
            <p:cNvPr id="71" name="ZoneTexte 70"/>
            <p:cNvSpPr txBox="1"/>
            <p:nvPr/>
          </p:nvSpPr>
          <p:spPr>
            <a:xfrm>
              <a:off x="2449670" y="7331777"/>
              <a:ext cx="2375099" cy="400110"/>
            </a:xfrm>
            <a:prstGeom prst="rect">
              <a:avLst/>
            </a:prstGeom>
            <a:noFill/>
          </p:spPr>
          <p:txBody>
            <a:bodyPr wrap="square" rtlCol="0">
              <a:spAutoFit/>
            </a:bodyPr>
            <a:lstStyle/>
            <a:p>
              <a:r>
                <a:rPr lang="fr-FR" sz="2000" b="0" dirty="0" smtClean="0">
                  <a:solidFill>
                    <a:srgbClr val="67AFBE"/>
                  </a:solidFill>
                  <a:latin typeface="Century Gothic" panose="020B0502020202020204" pitchFamily="34" charset="0"/>
                </a:rPr>
                <a:t>COMPATIBILITY</a:t>
              </a:r>
              <a:endParaRPr lang="fr-FR" sz="2000" b="0" dirty="0">
                <a:solidFill>
                  <a:srgbClr val="67AFBE"/>
                </a:solidFill>
                <a:latin typeface="Century Gothic" panose="020B0502020202020204" pitchFamily="34" charset="0"/>
              </a:endParaRPr>
            </a:p>
          </p:txBody>
        </p:sp>
        <p:grpSp>
          <p:nvGrpSpPr>
            <p:cNvPr id="21" name="Groupe 20"/>
            <p:cNvGrpSpPr/>
            <p:nvPr/>
          </p:nvGrpSpPr>
          <p:grpSpPr>
            <a:xfrm>
              <a:off x="2608567" y="7722170"/>
              <a:ext cx="2099868" cy="399839"/>
              <a:chOff x="2609529" y="7726599"/>
              <a:chExt cx="2099868" cy="399839"/>
            </a:xfrm>
          </p:grpSpPr>
          <p:sp>
            <p:nvSpPr>
              <p:cNvPr id="65" name="Rectangle 64"/>
              <p:cNvSpPr/>
              <p:nvPr/>
            </p:nvSpPr>
            <p:spPr bwMode="auto">
              <a:xfrm>
                <a:off x="3017036" y="7750611"/>
                <a:ext cx="1692361" cy="37582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noFill/>
                  </a:ln>
                  <a:solidFill>
                    <a:schemeClr val="bg1"/>
                  </a:solidFill>
                  <a:effectLst/>
                  <a:latin typeface="Arial" charset="0"/>
                  <a:ea typeface="MS Gothic" pitchFamily="49" charset="-128"/>
                </a:endParaRPr>
              </a:p>
            </p:txBody>
          </p:sp>
          <p:sp>
            <p:nvSpPr>
              <p:cNvPr id="20" name="Rectangle 19"/>
              <p:cNvSpPr/>
              <p:nvPr/>
            </p:nvSpPr>
            <p:spPr bwMode="auto">
              <a:xfrm>
                <a:off x="2609529" y="7726599"/>
                <a:ext cx="383228" cy="31025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1" i="0" u="none" strike="noStrike" cap="none" normalizeH="0" baseline="0" smtClean="0">
                  <a:ln>
                    <a:solidFill>
                      <a:schemeClr val="bg1"/>
                    </a:solidFill>
                  </a:ln>
                  <a:noFill/>
                  <a:effectLst/>
                  <a:latin typeface="Arial" charset="0"/>
                  <a:ea typeface="MS Gothic" pitchFamily="49" charset="-128"/>
                </a:endParaRPr>
              </a:p>
            </p:txBody>
          </p:sp>
        </p:grpSp>
        <p:sp>
          <p:nvSpPr>
            <p:cNvPr id="69" name="ZoneTexte 68"/>
            <p:cNvSpPr txBox="1"/>
            <p:nvPr/>
          </p:nvSpPr>
          <p:spPr>
            <a:xfrm>
              <a:off x="2630780" y="7620171"/>
              <a:ext cx="1835938" cy="400110"/>
            </a:xfrm>
            <a:prstGeom prst="rect">
              <a:avLst/>
            </a:prstGeom>
            <a:noFill/>
          </p:spPr>
          <p:txBody>
            <a:bodyPr wrap="square" rtlCol="0">
              <a:spAutoFit/>
            </a:bodyPr>
            <a:lstStyle/>
            <a:p>
              <a:r>
                <a:rPr lang="fr-FR" sz="2000" b="0" dirty="0" smtClean="0">
                  <a:solidFill>
                    <a:srgbClr val="67AFBE"/>
                  </a:solidFill>
                  <a:latin typeface="Century Gothic" panose="020B0502020202020204" pitchFamily="34" charset="0"/>
                </a:rPr>
                <a:t>&amp; STABILITY</a:t>
              </a:r>
              <a:endParaRPr lang="fr-FR" sz="2000" b="0" dirty="0">
                <a:solidFill>
                  <a:srgbClr val="67AFBE"/>
                </a:solidFill>
                <a:latin typeface="Century Gothic" panose="020B0502020202020204" pitchFamily="34" charset="0"/>
              </a:endParaRPr>
            </a:p>
          </p:txBody>
        </p:sp>
      </p:grpSp>
      <p:graphicFrame>
        <p:nvGraphicFramePr>
          <p:cNvPr id="63" name="Tableau 62"/>
          <p:cNvGraphicFramePr>
            <a:graphicFrameLocks noGrp="1"/>
          </p:cNvGraphicFramePr>
          <p:nvPr>
            <p:extLst>
              <p:ext uri="{D42A27DB-BD31-4B8C-83A1-F6EECF244321}">
                <p14:modId xmlns:p14="http://schemas.microsoft.com/office/powerpoint/2010/main" val="1230538660"/>
              </p:ext>
            </p:extLst>
          </p:nvPr>
        </p:nvGraphicFramePr>
        <p:xfrm>
          <a:off x="251445" y="6570042"/>
          <a:ext cx="1944216" cy="3095103"/>
        </p:xfrm>
        <a:graphic>
          <a:graphicData uri="http://schemas.openxmlformats.org/drawingml/2006/table">
            <a:tbl>
              <a:tblPr firstRow="1" bandRow="1">
                <a:tableStyleId>{00A15C55-8517-42AA-B614-E9B94910E393}</a:tableStyleId>
              </a:tblPr>
              <a:tblGrid>
                <a:gridCol w="773430"/>
                <a:gridCol w="1170786"/>
              </a:tblGrid>
              <a:tr h="2699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fr-FR" sz="900" b="0" dirty="0" smtClean="0"/>
                        <a:t>TECHNICAL DATA</a:t>
                      </a:r>
                      <a:endParaRPr lang="en-US" altLang="fr-FR" sz="900" b="0" dirty="0" smtClean="0">
                        <a:solidFill>
                          <a:schemeClr val="bg1"/>
                        </a:solidFill>
                        <a:latin typeface="Calibri" pitchFamily="3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88F"/>
                    </a:solidFill>
                  </a:tcPr>
                </a:tc>
                <a:tc hMerge="1">
                  <a:txBody>
                    <a:bodyPr/>
                    <a:lstStyle/>
                    <a:p>
                      <a:endParaRPr lang="fr-FR" sz="900" dirty="0"/>
                    </a:p>
                  </a:txBody>
                  <a:tcPr>
                    <a:lnL w="12700" cap="flat" cmpd="sng" algn="ctr">
                      <a:solidFill>
                        <a:srgbClr val="746057"/>
                      </a:solidFill>
                      <a:prstDash val="solid"/>
                      <a:round/>
                      <a:headEnd type="none" w="med" len="med"/>
                      <a:tailEnd type="none" w="med" len="med"/>
                    </a:lnL>
                    <a:lnR w="12700" cap="flat" cmpd="sng" algn="ctr">
                      <a:solidFill>
                        <a:srgbClr val="746057"/>
                      </a:solidFill>
                      <a:prstDash val="solid"/>
                      <a:round/>
                      <a:headEnd type="none" w="med" len="med"/>
                      <a:tailEnd type="none" w="med" len="med"/>
                    </a:lnR>
                    <a:lnT w="12700" cap="flat" cmpd="sng" algn="ctr">
                      <a:solidFill>
                        <a:srgbClr val="746057"/>
                      </a:solidFill>
                      <a:prstDash val="solid"/>
                      <a:round/>
                      <a:headEnd type="none" w="med" len="med"/>
                      <a:tailEnd type="none" w="med" len="med"/>
                    </a:lnT>
                    <a:lnB w="12700" cap="flat" cmpd="sng" algn="ctr">
                      <a:solidFill>
                        <a:srgbClr val="746057"/>
                      </a:solidFill>
                      <a:prstDash val="solid"/>
                      <a:round/>
                      <a:headEnd type="none" w="med" len="med"/>
                      <a:tailEnd type="none" w="med" len="med"/>
                    </a:lnB>
                    <a:lnTlToBr w="12700" cmpd="sng">
                      <a:noFill/>
                      <a:prstDash val="solid"/>
                    </a:lnTlToBr>
                    <a:lnBlToTr w="12700" cmpd="sng">
                      <a:noFill/>
                      <a:prstDash val="solid"/>
                    </a:lnBlToTr>
                    <a:solidFill>
                      <a:srgbClr val="AB988F"/>
                    </a:solidFill>
                  </a:tcPr>
                </a:tc>
              </a:tr>
              <a:tr h="288921">
                <a:tc>
                  <a:txBody>
                    <a:bodyPr/>
                    <a:lstStyle/>
                    <a:p>
                      <a:r>
                        <a:rPr lang="en-US" altLang="fr-FR" sz="800" dirty="0" smtClean="0">
                          <a:solidFill>
                            <a:schemeClr val="accent4">
                              <a:lumMod val="75000"/>
                              <a:lumOff val="25000"/>
                            </a:schemeClr>
                          </a:solidFill>
                          <a:latin typeface="Calibri" panose="020F0502020204030204" pitchFamily="34" charset="0"/>
                        </a:rPr>
                        <a:t>Presentation</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AC2BE"/>
                    </a:solidFill>
                  </a:tcPr>
                </a:tc>
                <a:tc>
                  <a:txBody>
                    <a:bodyPr/>
                    <a:lstStyle/>
                    <a:p>
                      <a:r>
                        <a:rPr lang="en-US" altLang="fr-FR" sz="700" b="0" dirty="0" smtClean="0">
                          <a:solidFill>
                            <a:srgbClr val="606060"/>
                          </a:solidFill>
                          <a:latin typeface="Calibri" pitchFamily="32" charset="0"/>
                        </a:rPr>
                        <a:t>Powder (for a COSMETIC use only)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AC2BE"/>
                    </a:solidFill>
                  </a:tcPr>
                </a:tc>
              </a:tr>
              <a:tr h="202245">
                <a:tc>
                  <a:txBody>
                    <a:bodyPr/>
                    <a:lstStyle/>
                    <a:p>
                      <a:r>
                        <a:rPr lang="en-US" altLang="fr-FR" sz="800" dirty="0" err="1" smtClean="0">
                          <a:solidFill>
                            <a:schemeClr val="accent4">
                              <a:lumMod val="75000"/>
                              <a:lumOff val="25000"/>
                            </a:schemeClr>
                          </a:solidFill>
                          <a:latin typeface="Calibri" panose="020F0502020204030204" pitchFamily="34" charset="0"/>
                        </a:rPr>
                        <a:t>Colour</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700" b="0" dirty="0" smtClean="0">
                          <a:solidFill>
                            <a:srgbClr val="606060"/>
                          </a:solidFill>
                          <a:latin typeface="Calibri" pitchFamily="32" charset="0"/>
                        </a:rPr>
                        <a:t>Pink purplish powder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2245">
                <a:tc>
                  <a:txBody>
                    <a:bodyPr/>
                    <a:lstStyle/>
                    <a:p>
                      <a:r>
                        <a:rPr lang="en-US" altLang="fr-FR" sz="800" dirty="0" smtClean="0">
                          <a:solidFill>
                            <a:schemeClr val="accent4">
                              <a:lumMod val="75000"/>
                              <a:lumOff val="25000"/>
                            </a:schemeClr>
                          </a:solidFill>
                          <a:latin typeface="Calibri" panose="020F0502020204030204" pitchFamily="34" charset="0"/>
                        </a:rPr>
                        <a:t>Fragrance</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700" b="0" kern="1200" dirty="0" smtClean="0">
                          <a:solidFill>
                            <a:srgbClr val="606060"/>
                          </a:solidFill>
                          <a:latin typeface="Calibri" pitchFamily="32" charset="0"/>
                          <a:ea typeface="+mn-ea"/>
                          <a:cs typeface="+mn-cs"/>
                        </a:rPr>
                        <a:t>Characteristic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2245">
                <a:tc>
                  <a:txBody>
                    <a:bodyPr/>
                    <a:lstStyle/>
                    <a:p>
                      <a:r>
                        <a:rPr lang="en-US" altLang="fr-FR" sz="800" dirty="0" smtClean="0">
                          <a:solidFill>
                            <a:schemeClr val="accent4">
                              <a:lumMod val="75000"/>
                              <a:lumOff val="25000"/>
                            </a:schemeClr>
                          </a:solidFill>
                          <a:latin typeface="Calibri" panose="020F0502020204030204" pitchFamily="34" charset="0"/>
                        </a:rPr>
                        <a:t>Microbiology</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700" b="0" dirty="0" smtClean="0">
                          <a:solidFill>
                            <a:srgbClr val="606060"/>
                          </a:solidFill>
                          <a:latin typeface="Calibri" pitchFamily="32" charset="0"/>
                        </a:rPr>
                        <a:t>&lt;100 </a:t>
                      </a:r>
                      <a:r>
                        <a:rPr lang="en-US" altLang="fr-FR" sz="700" b="0" dirty="0" err="1" smtClean="0">
                          <a:solidFill>
                            <a:srgbClr val="606060"/>
                          </a:solidFill>
                          <a:latin typeface="Calibri" pitchFamily="32" charset="0"/>
                        </a:rPr>
                        <a:t>cfu</a:t>
                      </a:r>
                      <a:r>
                        <a:rPr lang="en-US" altLang="fr-FR" sz="700" b="0" dirty="0" smtClean="0">
                          <a:solidFill>
                            <a:srgbClr val="606060"/>
                          </a:solidFill>
                          <a:latin typeface="Calibri" pitchFamily="32"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2245">
                <a:tc>
                  <a:txBody>
                    <a:bodyPr/>
                    <a:lstStyle/>
                    <a:p>
                      <a:r>
                        <a:rPr lang="en-US" altLang="fr-FR" sz="800" dirty="0" smtClean="0">
                          <a:solidFill>
                            <a:schemeClr val="accent4">
                              <a:lumMod val="75000"/>
                              <a:lumOff val="25000"/>
                            </a:schemeClr>
                          </a:solidFill>
                          <a:latin typeface="Calibri" panose="020F0502020204030204" pitchFamily="34" charset="0"/>
                        </a:rPr>
                        <a:t>Packaging</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fr-FR" sz="700" b="0" dirty="0" smtClean="0">
                          <a:solidFill>
                            <a:srgbClr val="606060"/>
                          </a:solidFill>
                          <a:latin typeface="Calibri" pitchFamily="32" charset="0"/>
                        </a:rPr>
                        <a:t>5 kg – 1 kg drum VACUUM</a:t>
                      </a:r>
                      <a:endParaRPr lang="en-US" altLang="fr-FR" sz="700" b="0" dirty="0" smtClean="0">
                        <a:solidFill>
                          <a:srgbClr val="606060"/>
                        </a:solidFill>
                        <a:latin typeface="Calibri" pitchFamily="3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2245">
                <a:tc>
                  <a:txBody>
                    <a:bodyPr/>
                    <a:lstStyle/>
                    <a:p>
                      <a:r>
                        <a:rPr lang="en-US" altLang="fr-FR" sz="800" dirty="0" smtClean="0">
                          <a:solidFill>
                            <a:schemeClr val="accent4">
                              <a:lumMod val="75000"/>
                              <a:lumOff val="25000"/>
                            </a:schemeClr>
                          </a:solidFill>
                          <a:latin typeface="Calibri" panose="020F0502020204030204" pitchFamily="34" charset="0"/>
                        </a:rPr>
                        <a:t>Shelf-life</a:t>
                      </a:r>
                      <a:endParaRPr lang="fr-FR" sz="900" dirty="0">
                        <a:solidFill>
                          <a:schemeClr val="accent4">
                            <a:lumMod val="75000"/>
                            <a:lumOff val="25000"/>
                          </a:schemeClr>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700" b="0" dirty="0" smtClean="0">
                          <a:solidFill>
                            <a:srgbClr val="606060"/>
                          </a:solidFill>
                          <a:latin typeface="Calibri" pitchFamily="32" charset="0"/>
                        </a:rPr>
                        <a:t>24 months</a:t>
                      </a:r>
                      <a:endParaRPr lang="en-US" altLang="fr-FR" sz="700" b="0" baseline="30000" dirty="0" smtClean="0">
                        <a:solidFill>
                          <a:srgbClr val="606060"/>
                        </a:solidFill>
                        <a:latin typeface="Calibri" pitchFamily="3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2245">
                <a:tc>
                  <a:txBody>
                    <a:bodyPr/>
                    <a:lstStyle/>
                    <a:p>
                      <a:pPr marL="0" algn="l" defTabSz="914400" rtl="0" eaLnBrk="1" latinLnBrk="0" hangingPunct="1"/>
                      <a:r>
                        <a:rPr lang="fr-FR" sz="800" kern="1200" dirty="0" smtClean="0">
                          <a:solidFill>
                            <a:schemeClr val="accent4">
                              <a:lumMod val="75000"/>
                              <a:lumOff val="25000"/>
                            </a:schemeClr>
                          </a:solidFill>
                          <a:latin typeface="Calibri" panose="020F0502020204030204" pitchFamily="34" charset="0"/>
                          <a:ea typeface="+mn-ea"/>
                          <a:cs typeface="+mn-cs"/>
                        </a:rPr>
                        <a:t>Dry </a:t>
                      </a:r>
                      <a:r>
                        <a:rPr lang="fr-FR" sz="800" kern="1200" dirty="0" err="1" smtClean="0">
                          <a:solidFill>
                            <a:schemeClr val="accent4">
                              <a:lumMod val="75000"/>
                              <a:lumOff val="25000"/>
                            </a:schemeClr>
                          </a:solidFill>
                          <a:latin typeface="Calibri" panose="020F0502020204030204" pitchFamily="34" charset="0"/>
                          <a:ea typeface="+mn-ea"/>
                          <a:cs typeface="+mn-cs"/>
                        </a:rPr>
                        <a:t>matter</a:t>
                      </a:r>
                      <a:endParaRPr lang="fr-FR" sz="800" kern="1200" dirty="0">
                        <a:solidFill>
                          <a:schemeClr val="accent4">
                            <a:lumMod val="75000"/>
                            <a:lumOff val="25000"/>
                          </a:schemeClr>
                        </a:solidFill>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fr-FR" sz="700" b="0" kern="1200" dirty="0" smtClean="0">
                          <a:solidFill>
                            <a:srgbClr val="606060"/>
                          </a:solidFill>
                          <a:latin typeface="Calibri" pitchFamily="32" charset="0"/>
                          <a:ea typeface="+mn-ea"/>
                          <a:cs typeface="+mn-cs"/>
                        </a:rPr>
                        <a:t>&gt; 90%</a:t>
                      </a:r>
                      <a:endParaRPr lang="en-US" altLang="fr-FR" sz="700" b="0" kern="1200" dirty="0" smtClean="0">
                        <a:solidFill>
                          <a:srgbClr val="606060"/>
                        </a:solidFill>
                        <a:latin typeface="Calibri" pitchFamily="3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0590">
                <a:tc>
                  <a:txBody>
                    <a:bodyPr/>
                    <a:lstStyle/>
                    <a:p>
                      <a:pPr marL="0" algn="l" defTabSz="914400" rtl="0" eaLnBrk="1" latinLnBrk="0" hangingPunct="1"/>
                      <a:r>
                        <a:rPr lang="fr-FR" sz="800" kern="1200" dirty="0" smtClean="0">
                          <a:solidFill>
                            <a:schemeClr val="accent4">
                              <a:lumMod val="75000"/>
                              <a:lumOff val="25000"/>
                            </a:schemeClr>
                          </a:solidFill>
                          <a:latin typeface="Calibri" panose="020F0502020204030204" pitchFamily="34" charset="0"/>
                          <a:ea typeface="+mn-ea"/>
                          <a:cs typeface="+mn-cs"/>
                        </a:rPr>
                        <a:t>pH</a:t>
                      </a:r>
                      <a:endParaRPr lang="fr-FR" sz="800" kern="1200" dirty="0">
                        <a:solidFill>
                          <a:schemeClr val="accent4">
                            <a:lumMod val="75000"/>
                            <a:lumOff val="25000"/>
                          </a:schemeClr>
                        </a:solidFill>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700" b="0" kern="1200" dirty="0" smtClean="0">
                          <a:solidFill>
                            <a:srgbClr val="606060"/>
                          </a:solidFill>
                          <a:latin typeface="Calibri" pitchFamily="32" charset="0"/>
                          <a:ea typeface="+mn-ea"/>
                          <a:cs typeface="+mn-cs"/>
                        </a:rPr>
                        <a:t>3.5 – 6.0 (5% </a:t>
                      </a:r>
                      <a:r>
                        <a:rPr lang="fr-FR" altLang="fr-FR" sz="700" b="0" kern="1200" dirty="0" err="1" smtClean="0">
                          <a:solidFill>
                            <a:srgbClr val="606060"/>
                          </a:solidFill>
                          <a:latin typeface="Calibri" pitchFamily="32" charset="0"/>
                          <a:ea typeface="+mn-ea"/>
                          <a:cs typeface="+mn-cs"/>
                        </a:rPr>
                        <a:t>aqueous</a:t>
                      </a:r>
                      <a:r>
                        <a:rPr lang="fr-FR" altLang="fr-FR" sz="700" b="0" kern="1200" dirty="0" smtClean="0">
                          <a:solidFill>
                            <a:srgbClr val="606060"/>
                          </a:solidFill>
                          <a:latin typeface="Calibri" pitchFamily="32" charset="0"/>
                          <a:ea typeface="+mn-ea"/>
                          <a:cs typeface="+mn-cs"/>
                        </a:rPr>
                        <a:t> dispersion)</a:t>
                      </a:r>
                      <a:endParaRPr lang="fr-FR" altLang="fr-FR" sz="700" b="0" kern="1200" dirty="0">
                        <a:solidFill>
                          <a:srgbClr val="606060"/>
                        </a:solidFill>
                        <a:latin typeface="Calibri" pitchFamily="3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0590">
                <a:tc>
                  <a:txBody>
                    <a:bodyPr/>
                    <a:lstStyle/>
                    <a:p>
                      <a:pPr marL="0" algn="l" defTabSz="914400" rtl="0" eaLnBrk="1" latinLnBrk="0" hangingPunct="1"/>
                      <a:r>
                        <a:rPr lang="fr-FR" sz="800" kern="1200" dirty="0" smtClean="0">
                          <a:solidFill>
                            <a:schemeClr val="accent4">
                              <a:lumMod val="75000"/>
                              <a:lumOff val="25000"/>
                            </a:schemeClr>
                          </a:solidFill>
                          <a:latin typeface="Calibri" panose="020F0502020204030204" pitchFamily="34" charset="0"/>
                          <a:ea typeface="+mn-ea"/>
                          <a:cs typeface="+mn-cs"/>
                        </a:rPr>
                        <a:t>INCI/CTFA</a:t>
                      </a:r>
                      <a:endParaRPr lang="fr-FR" sz="800" kern="1200" dirty="0">
                        <a:solidFill>
                          <a:schemeClr val="accent4">
                            <a:lumMod val="75000"/>
                            <a:lumOff val="25000"/>
                          </a:schemeClr>
                        </a:solidFill>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altLang="fr-FR" sz="700" b="0" kern="1200" dirty="0" smtClean="0">
                          <a:solidFill>
                            <a:srgbClr val="606060"/>
                          </a:solidFill>
                          <a:latin typeface="Calibri" pitchFamily="32" charset="0"/>
                          <a:ea typeface="+mn-ea"/>
                          <a:cs typeface="+mn-cs"/>
                        </a:rPr>
                        <a:t>DAUCUS CAROTA SATIVA ROOT EXTRACT</a:t>
                      </a:r>
                      <a:r>
                        <a:rPr lang="pt-BR" altLang="fr-FR" sz="700" b="0" kern="1200" baseline="0" dirty="0" smtClean="0">
                          <a:solidFill>
                            <a:srgbClr val="606060"/>
                          </a:solidFill>
                          <a:latin typeface="Calibri" pitchFamily="32" charset="0"/>
                          <a:ea typeface="+mn-ea"/>
                          <a:cs typeface="+mn-cs"/>
                        </a:rPr>
                        <a:t> </a:t>
                      </a:r>
                      <a:r>
                        <a:rPr lang="pt-BR" altLang="fr-FR" sz="700" b="0" kern="1200" dirty="0" smtClean="0">
                          <a:solidFill>
                            <a:srgbClr val="606060"/>
                          </a:solidFill>
                          <a:latin typeface="Calibri" pitchFamily="32" charset="0"/>
                          <a:ea typeface="+mn-ea"/>
                          <a:cs typeface="+mn-cs"/>
                        </a:rPr>
                        <a:t>MALTODEXTRIN - CITRIC ACID</a:t>
                      </a:r>
                      <a:endParaRPr lang="fr-FR" altLang="fr-FR" sz="700" b="0" kern="1200" dirty="0">
                        <a:solidFill>
                          <a:srgbClr val="606060"/>
                        </a:solidFill>
                        <a:latin typeface="Calibri" pitchFamily="3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5365">
                <a:tc>
                  <a:txBody>
                    <a:bodyPr/>
                    <a:lstStyle/>
                    <a:p>
                      <a:pPr marL="0" algn="l" defTabSz="914400" rtl="0" eaLnBrk="1" latinLnBrk="0" hangingPunct="1"/>
                      <a:r>
                        <a:rPr lang="fr-FR" altLang="fr-FR" sz="800" kern="1200" dirty="0" smtClean="0">
                          <a:solidFill>
                            <a:schemeClr val="accent4">
                              <a:lumMod val="75000"/>
                              <a:lumOff val="25000"/>
                            </a:schemeClr>
                          </a:solidFill>
                          <a:latin typeface="Calibri" panose="020F0502020204030204" pitchFamily="34" charset="0"/>
                          <a:ea typeface="+mn-ea"/>
                          <a:cs typeface="+mn-cs"/>
                        </a:rPr>
                        <a:t>CAS / EINECS</a:t>
                      </a:r>
                      <a:endParaRPr lang="fr-FR" sz="800" kern="1200" dirty="0">
                        <a:solidFill>
                          <a:schemeClr val="accent4">
                            <a:lumMod val="75000"/>
                            <a:lumOff val="25000"/>
                          </a:schemeClr>
                        </a:solidFill>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700" b="0" kern="1200" dirty="0" smtClean="0">
                          <a:solidFill>
                            <a:srgbClr val="606060"/>
                          </a:solidFill>
                          <a:latin typeface="Calibri" pitchFamily="32" charset="0"/>
                          <a:ea typeface="+mn-ea"/>
                          <a:cs typeface="+mn-cs"/>
                        </a:rPr>
                        <a:t>84929-61-3 &amp; 9050-36-6 &amp; 5949-29-1/ 284-545-1 &amp; 232-940-4 &amp; 201-069-1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64" name="Image 6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78427" y="5392781"/>
            <a:ext cx="1126973" cy="1803157"/>
          </a:xfrm>
          <a:prstGeom prst="rect">
            <a:avLst/>
          </a:prstGeom>
        </p:spPr>
      </p:pic>
      <p:pic>
        <p:nvPicPr>
          <p:cNvPr id="68" name="Image 6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898678" y="1062050"/>
            <a:ext cx="1208907" cy="1103057"/>
          </a:xfrm>
          <a:prstGeom prst="rect">
            <a:avLst/>
          </a:prstGeom>
        </p:spPr>
      </p:pic>
      <p:sp>
        <p:nvSpPr>
          <p:cNvPr id="72" name="Rectangle 71"/>
          <p:cNvSpPr/>
          <p:nvPr/>
        </p:nvSpPr>
        <p:spPr>
          <a:xfrm>
            <a:off x="2313438" y="8295434"/>
            <a:ext cx="2402502" cy="1015663"/>
          </a:xfrm>
          <a:prstGeom prst="rect">
            <a:avLst/>
          </a:prstGeom>
        </p:spPr>
        <p:txBody>
          <a:bodyPr wrap="square">
            <a:spAutoFit/>
          </a:bodyPr>
          <a:lstStyle/>
          <a:p>
            <a:pPr algn="just"/>
            <a:r>
              <a:rPr lang="en-US" sz="1000" b="0" dirty="0">
                <a:solidFill>
                  <a:srgbClr val="7F7F7F"/>
                </a:solidFill>
                <a:latin typeface="Calibri"/>
                <a:cs typeface="Calibri"/>
              </a:rPr>
              <a:t>Its extremely fine particles size enables a dispersion or </a:t>
            </a:r>
            <a:r>
              <a:rPr lang="en-US" sz="1000" b="0" dirty="0" err="1">
                <a:solidFill>
                  <a:srgbClr val="7F7F7F"/>
                </a:solidFill>
                <a:latin typeface="Calibri"/>
                <a:cs typeface="Calibri"/>
              </a:rPr>
              <a:t>solubilisation</a:t>
            </a:r>
            <a:r>
              <a:rPr lang="en-US" sz="1000" b="0" dirty="0">
                <a:solidFill>
                  <a:srgbClr val="7F7F7F"/>
                </a:solidFill>
                <a:latin typeface="Calibri"/>
                <a:cs typeface="Calibri"/>
              </a:rPr>
              <a:t> in </a:t>
            </a:r>
            <a:r>
              <a:rPr lang="en-US" sz="1000" b="0">
                <a:solidFill>
                  <a:srgbClr val="7F7F7F"/>
                </a:solidFill>
                <a:latin typeface="Calibri"/>
                <a:cs typeface="Calibri"/>
              </a:rPr>
              <a:t>numerous </a:t>
            </a:r>
            <a:r>
              <a:rPr lang="en-US" sz="1000" b="0" smtClean="0">
                <a:solidFill>
                  <a:srgbClr val="7F7F7F"/>
                </a:solidFill>
                <a:latin typeface="Calibri"/>
                <a:cs typeface="Calibri"/>
              </a:rPr>
              <a:t>formulations</a:t>
            </a:r>
            <a:r>
              <a:rPr lang="en-US" sz="1000" b="0">
                <a:solidFill>
                  <a:srgbClr val="7F7F7F"/>
                </a:solidFill>
                <a:latin typeface="Calibri"/>
                <a:cs typeface="Calibri"/>
              </a:rPr>
              <a:t>,</a:t>
            </a:r>
            <a:endParaRPr lang="fr-FR" sz="1000" b="0" dirty="0">
              <a:solidFill>
                <a:srgbClr val="7F7F7F"/>
              </a:solidFill>
              <a:latin typeface="Calibri"/>
              <a:cs typeface="Calibri"/>
            </a:endParaRPr>
          </a:p>
          <a:p>
            <a:pPr algn="just"/>
            <a:r>
              <a:rPr lang="fr-FR" sz="1000" b="0" dirty="0" err="1">
                <a:solidFill>
                  <a:srgbClr val="7F7F7F"/>
                </a:solidFill>
                <a:latin typeface="Calibri"/>
                <a:cs typeface="Calibri"/>
              </a:rPr>
              <a:t>Microzest</a:t>
            </a:r>
            <a:r>
              <a:rPr lang="fr-FR" sz="1000" b="0" dirty="0">
                <a:solidFill>
                  <a:srgbClr val="7F7F7F"/>
                </a:solidFill>
                <a:latin typeface="Calibri"/>
                <a:cs typeface="Calibri"/>
              </a:rPr>
              <a:t> 25 </a:t>
            </a:r>
            <a:r>
              <a:rPr lang="fr-FR" sz="1000" b="0" dirty="0" err="1">
                <a:solidFill>
                  <a:srgbClr val="7F7F7F"/>
                </a:solidFill>
                <a:latin typeface="Calibri"/>
                <a:cs typeface="Calibri"/>
              </a:rPr>
              <a:t>is</a:t>
            </a:r>
            <a:r>
              <a:rPr lang="fr-FR" sz="1000" b="0" dirty="0">
                <a:solidFill>
                  <a:srgbClr val="7F7F7F"/>
                </a:solidFill>
                <a:latin typeface="Calibri"/>
                <a:cs typeface="Calibri"/>
              </a:rPr>
              <a:t> </a:t>
            </a:r>
            <a:r>
              <a:rPr lang="fr-FR" sz="1000" b="0" dirty="0" err="1">
                <a:solidFill>
                  <a:srgbClr val="7F7F7F"/>
                </a:solidFill>
                <a:latin typeface="Calibri"/>
                <a:cs typeface="Calibri"/>
              </a:rPr>
              <a:t>designed</a:t>
            </a:r>
            <a:r>
              <a:rPr lang="fr-FR" sz="1000" b="0" dirty="0">
                <a:solidFill>
                  <a:srgbClr val="7F7F7F"/>
                </a:solidFill>
                <a:latin typeface="Calibri"/>
                <a:cs typeface="Calibri"/>
              </a:rPr>
              <a:t> to </a:t>
            </a:r>
            <a:r>
              <a:rPr lang="fr-FR" sz="1000" b="0" dirty="0" err="1">
                <a:solidFill>
                  <a:srgbClr val="7F7F7F"/>
                </a:solidFill>
                <a:latin typeface="Calibri"/>
                <a:cs typeface="Calibri"/>
              </a:rPr>
              <a:t>be</a:t>
            </a:r>
            <a:r>
              <a:rPr lang="fr-FR" sz="1000" b="0" dirty="0">
                <a:solidFill>
                  <a:srgbClr val="7F7F7F"/>
                </a:solidFill>
                <a:latin typeface="Calibri"/>
                <a:cs typeface="Calibri"/>
              </a:rPr>
              <a:t> </a:t>
            </a:r>
            <a:r>
              <a:rPr lang="fr-FR" sz="1000" b="0" dirty="0" err="1">
                <a:solidFill>
                  <a:srgbClr val="7F7F7F"/>
                </a:solidFill>
                <a:latin typeface="Calibri"/>
                <a:cs typeface="Calibri"/>
              </a:rPr>
              <a:t>dispersible</a:t>
            </a:r>
            <a:r>
              <a:rPr lang="fr-FR" sz="1000" b="0" dirty="0">
                <a:solidFill>
                  <a:srgbClr val="7F7F7F"/>
                </a:solidFill>
                <a:latin typeface="Calibri"/>
                <a:cs typeface="Calibri"/>
              </a:rPr>
              <a:t> in </a:t>
            </a:r>
            <a:r>
              <a:rPr lang="fr-FR" sz="1000" b="0" dirty="0" err="1">
                <a:solidFill>
                  <a:srgbClr val="7F7F7F"/>
                </a:solidFill>
                <a:latin typeface="Calibri"/>
                <a:cs typeface="Calibri"/>
              </a:rPr>
              <a:t>oily</a:t>
            </a:r>
            <a:r>
              <a:rPr lang="fr-FR" sz="1000" b="0" dirty="0">
                <a:solidFill>
                  <a:srgbClr val="7F7F7F"/>
                </a:solidFill>
                <a:latin typeface="Calibri"/>
                <a:cs typeface="Calibri"/>
              </a:rPr>
              <a:t> phase. In </a:t>
            </a:r>
            <a:r>
              <a:rPr lang="fr-FR" sz="1000" b="0" dirty="0" err="1">
                <a:solidFill>
                  <a:srgbClr val="7F7F7F"/>
                </a:solidFill>
                <a:latin typeface="Calibri"/>
                <a:cs typeface="Calibri"/>
              </a:rPr>
              <a:t>this</a:t>
            </a:r>
            <a:r>
              <a:rPr lang="fr-FR" sz="1000" b="0" dirty="0">
                <a:solidFill>
                  <a:srgbClr val="7F7F7F"/>
                </a:solidFill>
                <a:latin typeface="Calibri"/>
                <a:cs typeface="Calibri"/>
              </a:rPr>
              <a:t> situation the </a:t>
            </a:r>
            <a:r>
              <a:rPr lang="fr-FR" sz="1000" b="0" dirty="0" err="1">
                <a:solidFill>
                  <a:srgbClr val="7F7F7F"/>
                </a:solidFill>
                <a:latin typeface="Calibri"/>
                <a:cs typeface="Calibri"/>
              </a:rPr>
              <a:t>stability</a:t>
            </a:r>
            <a:r>
              <a:rPr lang="fr-FR" sz="1000" b="0" dirty="0">
                <a:solidFill>
                  <a:srgbClr val="7F7F7F"/>
                </a:solidFill>
                <a:latin typeface="Calibri"/>
                <a:cs typeface="Calibri"/>
              </a:rPr>
              <a:t> </a:t>
            </a:r>
            <a:r>
              <a:rPr lang="fr-FR" sz="1000" b="0" dirty="0" err="1">
                <a:solidFill>
                  <a:srgbClr val="7F7F7F"/>
                </a:solidFill>
                <a:latin typeface="Calibri"/>
                <a:cs typeface="Calibri"/>
              </a:rPr>
              <a:t>is</a:t>
            </a:r>
            <a:r>
              <a:rPr lang="fr-FR" sz="1000" b="0" dirty="0">
                <a:solidFill>
                  <a:srgbClr val="7F7F7F"/>
                </a:solidFill>
                <a:latin typeface="Calibri"/>
                <a:cs typeface="Calibri"/>
              </a:rPr>
              <a:t> good. </a:t>
            </a:r>
          </a:p>
        </p:txBody>
      </p:sp>
      <p:graphicFrame>
        <p:nvGraphicFramePr>
          <p:cNvPr id="62" name="Tableau 61"/>
          <p:cNvGraphicFramePr>
            <a:graphicFrameLocks noGrp="1"/>
          </p:cNvGraphicFramePr>
          <p:nvPr>
            <p:extLst>
              <p:ext uri="{D42A27DB-BD31-4B8C-83A1-F6EECF244321}">
                <p14:modId xmlns:p14="http://schemas.microsoft.com/office/powerpoint/2010/main" val="3473657204"/>
              </p:ext>
            </p:extLst>
          </p:nvPr>
        </p:nvGraphicFramePr>
        <p:xfrm>
          <a:off x="2339677" y="3296591"/>
          <a:ext cx="2359392" cy="502920"/>
        </p:xfrm>
        <a:graphic>
          <a:graphicData uri="http://schemas.openxmlformats.org/drawingml/2006/table">
            <a:tbl>
              <a:tblPr firstRow="1" bandRow="1">
                <a:tableStyleId>{5940675A-B579-460E-94D1-54222C63F5DA}</a:tableStyleId>
              </a:tblPr>
              <a:tblGrid>
                <a:gridCol w="1214770"/>
                <a:gridCol w="432048"/>
                <a:gridCol w="712574"/>
              </a:tblGrid>
              <a:tr h="209455">
                <a:tc>
                  <a:txBody>
                    <a:bodyPr/>
                    <a:lstStyle/>
                    <a:p>
                      <a:pPr algn="ctr"/>
                      <a:r>
                        <a:rPr lang="en-US" sz="800" noProof="0" dirty="0" smtClean="0">
                          <a:solidFill>
                            <a:schemeClr val="accent4">
                              <a:lumMod val="75000"/>
                              <a:lumOff val="25000"/>
                            </a:schemeClr>
                          </a:solidFill>
                          <a:latin typeface="Calibri" panose="020F0502020204030204" pitchFamily="34" charset="0"/>
                        </a:rPr>
                        <a:t>Name</a:t>
                      </a:r>
                      <a:endParaRPr lang="en-US" sz="800" noProof="0" dirty="0">
                        <a:solidFill>
                          <a:schemeClr val="accent4">
                            <a:lumMod val="75000"/>
                            <a:lumOff val="25000"/>
                          </a:schemeClr>
                        </a:solidFill>
                        <a:latin typeface="Calibri" panose="020F0502020204030204" pitchFamily="34" charset="0"/>
                      </a:endParaRPr>
                    </a:p>
                  </a:txBody>
                  <a:tcP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lnTlToBr w="12700" cmpd="sng">
                      <a:noFill/>
                      <a:prstDash val="solid"/>
                    </a:lnTlToBr>
                    <a:lnBlToTr w="12700" cmpd="sng">
                      <a:noFill/>
                      <a:prstDash val="solid"/>
                    </a:lnBlToTr>
                    <a:solidFill>
                      <a:srgbClr val="AB988F"/>
                    </a:solidFill>
                  </a:tcPr>
                </a:tc>
                <a:tc>
                  <a:txBody>
                    <a:bodyPr/>
                    <a:lstStyle/>
                    <a:p>
                      <a:pPr algn="ctr"/>
                      <a:r>
                        <a:rPr lang="en-US" sz="800" noProof="0" dirty="0" smtClean="0">
                          <a:solidFill>
                            <a:schemeClr val="accent4">
                              <a:lumMod val="75000"/>
                              <a:lumOff val="25000"/>
                            </a:schemeClr>
                          </a:solidFill>
                          <a:latin typeface="Calibri" panose="020F0502020204030204" pitchFamily="34" charset="0"/>
                        </a:rPr>
                        <a:t>Code</a:t>
                      </a:r>
                      <a:endParaRPr lang="en-US" sz="800" noProof="0" dirty="0">
                        <a:solidFill>
                          <a:schemeClr val="accent4">
                            <a:lumMod val="75000"/>
                            <a:lumOff val="25000"/>
                          </a:schemeClr>
                        </a:solidFill>
                        <a:latin typeface="Calibri" panose="020F0502020204030204" pitchFamily="34" charset="0"/>
                      </a:endParaRPr>
                    </a:p>
                  </a:txBody>
                  <a:tcP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lnTlToBr w="12700" cmpd="sng">
                      <a:noFill/>
                      <a:prstDash val="solid"/>
                    </a:lnTlToBr>
                    <a:lnBlToTr w="12700" cmpd="sng">
                      <a:noFill/>
                      <a:prstDash val="solid"/>
                    </a:lnBlToTr>
                    <a:solidFill>
                      <a:srgbClr val="AB988F"/>
                    </a:solidFill>
                  </a:tcPr>
                </a:tc>
                <a:tc>
                  <a:txBody>
                    <a:bodyPr/>
                    <a:lstStyle/>
                    <a:p>
                      <a:pPr algn="ctr"/>
                      <a:r>
                        <a:rPr lang="en-US" sz="800" noProof="0" dirty="0" smtClean="0">
                          <a:solidFill>
                            <a:schemeClr val="accent4">
                              <a:lumMod val="75000"/>
                              <a:lumOff val="25000"/>
                            </a:schemeClr>
                          </a:solidFill>
                          <a:latin typeface="Calibri" panose="020F0502020204030204" pitchFamily="34" charset="0"/>
                        </a:rPr>
                        <a:t>Size (µm)</a:t>
                      </a:r>
                      <a:endParaRPr lang="en-US" sz="800" noProof="0" dirty="0">
                        <a:solidFill>
                          <a:schemeClr val="accent4">
                            <a:lumMod val="75000"/>
                            <a:lumOff val="25000"/>
                          </a:schemeClr>
                        </a:solidFill>
                        <a:latin typeface="Calibri" panose="020F0502020204030204" pitchFamily="34" charset="0"/>
                      </a:endParaRPr>
                    </a:p>
                  </a:txBody>
                  <a:tcP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lnTlToBr w="12700" cmpd="sng">
                      <a:noFill/>
                      <a:prstDash val="solid"/>
                    </a:lnTlToBr>
                    <a:lnBlToTr w="12700" cmpd="sng">
                      <a:noFill/>
                      <a:prstDash val="solid"/>
                    </a:lnBlToTr>
                    <a:solidFill>
                      <a:srgbClr val="AB988F"/>
                    </a:solidFill>
                  </a:tcPr>
                </a:tc>
              </a:tr>
              <a:tr h="187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50" noProof="0" dirty="0" err="1" smtClean="0">
                          <a:solidFill>
                            <a:schemeClr val="accent4">
                              <a:lumMod val="75000"/>
                              <a:lumOff val="25000"/>
                            </a:schemeClr>
                          </a:solidFill>
                          <a:latin typeface="Calibri" panose="020F0502020204030204" pitchFamily="34" charset="0"/>
                        </a:rPr>
                        <a:t>Microzest</a:t>
                      </a:r>
                      <a:r>
                        <a:rPr lang="en-US" sz="650" baseline="0" noProof="0" dirty="0" smtClean="0">
                          <a:solidFill>
                            <a:schemeClr val="accent4">
                              <a:lumMod val="75000"/>
                              <a:lumOff val="25000"/>
                            </a:schemeClr>
                          </a:solidFill>
                          <a:latin typeface="Calibri" panose="020F0502020204030204" pitchFamily="34" charset="0"/>
                        </a:rPr>
                        <a:t> 25 Carrot Pink</a:t>
                      </a:r>
                      <a:endParaRPr lang="en-US" sz="650" noProof="0" dirty="0" smtClean="0">
                        <a:solidFill>
                          <a:schemeClr val="accent4">
                            <a:lumMod val="75000"/>
                            <a:lumOff val="25000"/>
                          </a:schemeClr>
                        </a:solidFill>
                        <a:latin typeface="Calibri" panose="020F0502020204030204" pitchFamily="34" charset="0"/>
                      </a:endParaRPr>
                    </a:p>
                  </a:txBody>
                  <a:tcPr anchor="ct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tcPr>
                </a:tc>
                <a:tc>
                  <a:txBody>
                    <a:bodyPr/>
                    <a:lstStyle/>
                    <a:p>
                      <a:pPr algn="ctr"/>
                      <a:r>
                        <a:rPr lang="en-US" sz="650" noProof="0" dirty="0" smtClean="0">
                          <a:solidFill>
                            <a:schemeClr val="accent4">
                              <a:lumMod val="75000"/>
                              <a:lumOff val="25000"/>
                            </a:schemeClr>
                          </a:solidFill>
                          <a:latin typeface="Calibri" panose="020F0502020204030204" pitchFamily="34" charset="0"/>
                        </a:rPr>
                        <a:t>G317</a:t>
                      </a:r>
                      <a:endParaRPr lang="en-US" sz="650" noProof="0" dirty="0">
                        <a:solidFill>
                          <a:schemeClr val="accent4">
                            <a:lumMod val="75000"/>
                            <a:lumOff val="25000"/>
                          </a:schemeClr>
                        </a:solidFill>
                        <a:latin typeface="Calibri" panose="020F0502020204030204" pitchFamily="34" charset="0"/>
                      </a:endParaRPr>
                    </a:p>
                  </a:txBody>
                  <a:tcPr anchor="ct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50" kern="1200" noProof="0" dirty="0" smtClean="0">
                          <a:solidFill>
                            <a:schemeClr val="accent4">
                              <a:lumMod val="75000"/>
                              <a:lumOff val="25000"/>
                            </a:schemeClr>
                          </a:solidFill>
                          <a:latin typeface="Calibri" panose="020F0502020204030204" pitchFamily="34" charset="0"/>
                          <a:ea typeface="+mn-ea"/>
                          <a:cs typeface="+mn-cs"/>
                        </a:rPr>
                        <a:t>≤25µm</a:t>
                      </a:r>
                      <a:r>
                        <a:rPr lang="en-US" sz="650" kern="1200" baseline="0" noProof="0" dirty="0" smtClean="0">
                          <a:solidFill>
                            <a:schemeClr val="accent4">
                              <a:lumMod val="75000"/>
                              <a:lumOff val="25000"/>
                            </a:schemeClr>
                          </a:solidFill>
                          <a:latin typeface="Calibri" panose="020F0502020204030204" pitchFamily="34" charset="0"/>
                          <a:ea typeface="+mn-ea"/>
                          <a:cs typeface="+mn-cs"/>
                        </a:rPr>
                        <a:t> </a:t>
                      </a:r>
                      <a:r>
                        <a:rPr lang="en-US" sz="650" kern="1200" noProof="0" dirty="0" smtClean="0">
                          <a:solidFill>
                            <a:schemeClr val="accent4">
                              <a:lumMod val="75000"/>
                              <a:lumOff val="25000"/>
                            </a:schemeClr>
                          </a:solidFill>
                          <a:latin typeface="Calibri" panose="020F0502020204030204" pitchFamily="34" charset="0"/>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50" kern="1200" noProof="0" dirty="0" smtClean="0">
                          <a:solidFill>
                            <a:schemeClr val="accent4">
                              <a:lumMod val="75000"/>
                              <a:lumOff val="25000"/>
                            </a:schemeClr>
                          </a:solidFill>
                          <a:latin typeface="Calibri" panose="020F0502020204030204" pitchFamily="34" charset="0"/>
                          <a:ea typeface="+mn-ea"/>
                          <a:cs typeface="+mn-cs"/>
                        </a:rPr>
                        <a:t>≤50µm</a:t>
                      </a:r>
                      <a:r>
                        <a:rPr lang="en-US" sz="650" kern="1200" baseline="0" noProof="0" dirty="0" smtClean="0">
                          <a:solidFill>
                            <a:schemeClr val="accent4">
                              <a:lumMod val="75000"/>
                              <a:lumOff val="25000"/>
                            </a:schemeClr>
                          </a:solidFill>
                          <a:latin typeface="Calibri" panose="020F0502020204030204" pitchFamily="34" charset="0"/>
                          <a:ea typeface="+mn-ea"/>
                          <a:cs typeface="+mn-cs"/>
                        </a:rPr>
                        <a:t> </a:t>
                      </a:r>
                      <a:r>
                        <a:rPr lang="en-US" sz="650" kern="1200" noProof="0" dirty="0" smtClean="0">
                          <a:solidFill>
                            <a:schemeClr val="accent4">
                              <a:lumMod val="75000"/>
                              <a:lumOff val="25000"/>
                            </a:schemeClr>
                          </a:solidFill>
                          <a:latin typeface="Calibri" panose="020F0502020204030204" pitchFamily="34" charset="0"/>
                          <a:ea typeface="+mn-ea"/>
                          <a:cs typeface="+mn-cs"/>
                        </a:rPr>
                        <a:t>≥95%</a:t>
                      </a:r>
                    </a:p>
                  </a:txBody>
                  <a:tcPr>
                    <a:lnL w="9525" cap="flat" cmpd="sng" algn="ctr">
                      <a:solidFill>
                        <a:srgbClr val="746057"/>
                      </a:solidFill>
                      <a:prstDash val="solid"/>
                      <a:round/>
                      <a:headEnd type="none" w="med" len="med"/>
                      <a:tailEnd type="none" w="med" len="med"/>
                    </a:lnL>
                    <a:lnR w="9525" cap="flat" cmpd="sng" algn="ctr">
                      <a:solidFill>
                        <a:srgbClr val="746057"/>
                      </a:solidFill>
                      <a:prstDash val="solid"/>
                      <a:round/>
                      <a:headEnd type="none" w="med" len="med"/>
                      <a:tailEnd type="none" w="med" len="med"/>
                    </a:lnR>
                    <a:lnT w="9525" cap="flat" cmpd="sng" algn="ctr">
                      <a:solidFill>
                        <a:srgbClr val="746057"/>
                      </a:solidFill>
                      <a:prstDash val="solid"/>
                      <a:round/>
                      <a:headEnd type="none" w="med" len="med"/>
                      <a:tailEnd type="none" w="med" len="med"/>
                    </a:lnT>
                    <a:lnB w="9525" cap="flat" cmpd="sng" algn="ctr">
                      <a:solidFill>
                        <a:srgbClr val="74605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8669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1" i="0" u="none" strike="noStrike" cap="none" normalizeH="0" baseline="0" smtClean="0">
            <a:ln>
              <a:noFill/>
            </a:ln>
            <a:solidFill>
              <a:schemeClr val="bg1"/>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1" i="0" u="none" strike="noStrike" cap="none" normalizeH="0" baseline="0" smtClean="0">
            <a:ln>
              <a:noFill/>
            </a:ln>
            <a:solidFill>
              <a:schemeClr val="bg1"/>
            </a:solidFill>
            <a:effectLst/>
            <a:latin typeface="Arial" charset="0"/>
            <a:ea typeface="MS Gothic" pitchFamily="49"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22507</TotalTime>
  <Words>299</Words>
  <Application>Microsoft Office PowerPoint</Application>
  <PresentationFormat>Personnalisé</PresentationFormat>
  <Paragraphs>51</Paragraphs>
  <Slides>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vt:i4>
      </vt:variant>
    </vt:vector>
  </HeadingPairs>
  <TitlesOfParts>
    <vt:vector size="12" baseType="lpstr">
      <vt:lpstr>MS Gothic</vt:lpstr>
      <vt:lpstr>Arial</vt:lpstr>
      <vt:lpstr>Avenir Light</vt:lpstr>
      <vt:lpstr>Calibri</vt:lpstr>
      <vt:lpstr>Century Gothic</vt:lpstr>
      <vt:lpstr>KG Sorry Not Sorry</vt:lpstr>
      <vt:lpstr>Lucida Sans Unicode</vt:lpstr>
      <vt:lpstr>ＭＳ 明朝</vt:lpstr>
      <vt:lpstr>Tahoma</vt:lpstr>
      <vt:lpstr>Times New Roman</vt:lpstr>
      <vt:lpstr>Thème Office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magali.kerninon</dc:creator>
  <cp:lastModifiedBy>Sébastien Guillotin</cp:lastModifiedBy>
  <cp:revision>947</cp:revision>
  <cp:lastPrinted>2016-02-19T14:19:22Z</cp:lastPrinted>
  <dcterms:created xsi:type="dcterms:W3CDTF">2009-08-26T15:14:22Z</dcterms:created>
  <dcterms:modified xsi:type="dcterms:W3CDTF">2018-10-08T13:33:18Z</dcterms:modified>
</cp:coreProperties>
</file>